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6"/>
  </p:notesMasterIdLst>
  <p:handoutMasterIdLst>
    <p:handoutMasterId r:id="rId17"/>
  </p:handoutMasterIdLst>
  <p:sldIdLst>
    <p:sldId id="256" r:id="rId2"/>
    <p:sldId id="317" r:id="rId3"/>
    <p:sldId id="333" r:id="rId4"/>
    <p:sldId id="326" r:id="rId5"/>
    <p:sldId id="342" r:id="rId6"/>
    <p:sldId id="334" r:id="rId7"/>
    <p:sldId id="344" r:id="rId8"/>
    <p:sldId id="335" r:id="rId9"/>
    <p:sldId id="347" r:id="rId10"/>
    <p:sldId id="336" r:id="rId11"/>
    <p:sldId id="345" r:id="rId12"/>
    <p:sldId id="337" r:id="rId13"/>
    <p:sldId id="346" r:id="rId14"/>
    <p:sldId id="343" r:id="rId15"/>
  </p:sldIdLst>
  <p:sldSz cx="9144000" cy="5143500" type="screen16x9"/>
  <p:notesSz cx="6792913" cy="9925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439" userDrawn="1">
          <p15:clr>
            <a:srgbClr val="A4A3A4"/>
          </p15:clr>
        </p15:guide>
        <p15:guide id="2" pos="2880">
          <p15:clr>
            <a:srgbClr val="A4A3A4"/>
          </p15:clr>
        </p15:guide>
        <p15:guide id="3" orient="horz" pos="1720" userDrawn="1">
          <p15:clr>
            <a:srgbClr val="A4A3A4"/>
          </p15:clr>
        </p15:guide>
        <p15:guide id="4" pos="29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30A"/>
    <a:srgbClr val="3791FE"/>
    <a:srgbClr val="40C32F"/>
    <a:srgbClr val="FA263A"/>
    <a:srgbClr val="DCF0FF"/>
    <a:srgbClr val="65C6FE"/>
    <a:srgbClr val="5FB9FE"/>
    <a:srgbClr val="4BA5FE"/>
    <a:srgbClr val="28A8FE"/>
    <a:srgbClr val="F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68" autoAdjust="0"/>
    <p:restoredTop sz="60720" autoAdjust="0"/>
  </p:normalViewPr>
  <p:slideViewPr>
    <p:cSldViewPr showGuides="1">
      <p:cViewPr>
        <p:scale>
          <a:sx n="100" d="100"/>
          <a:sy n="100" d="100"/>
        </p:scale>
        <p:origin x="-456" y="128"/>
      </p:cViewPr>
      <p:guideLst>
        <p:guide orient="horz" pos="1439"/>
        <p:guide orient="horz" pos="1720"/>
        <p:guide pos="2880"/>
        <p:guide pos="2980"/>
      </p:guideLst>
    </p:cSldViewPr>
  </p:slideViewPr>
  <p:outlineViewPr>
    <p:cViewPr>
      <p:scale>
        <a:sx n="33" d="100"/>
        <a:sy n="33" d="100"/>
      </p:scale>
      <p:origin x="0" y="0"/>
    </p:cViewPr>
  </p:outlineViewPr>
  <p:notesTextViewPr>
    <p:cViewPr>
      <p:scale>
        <a:sx n="1" d="1"/>
        <a:sy n="1" d="1"/>
      </p:scale>
      <p:origin x="0" y="0"/>
    </p:cViewPr>
  </p:notesTextViewPr>
  <p:sorterViewPr>
    <p:cViewPr>
      <p:scale>
        <a:sx n="114" d="100"/>
        <a:sy n="114" d="100"/>
      </p:scale>
      <p:origin x="0" y="0"/>
    </p:cViewPr>
  </p:sorterViewPr>
  <p:notesViewPr>
    <p:cSldViewPr snapToGrid="0" snapToObjects="1">
      <p:cViewPr varScale="1">
        <p:scale>
          <a:sx n="79" d="100"/>
          <a:sy n="79" d="100"/>
        </p:scale>
        <p:origin x="-3368" y="-104"/>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3225" cy="4968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48100" y="0"/>
            <a:ext cx="2943225" cy="496888"/>
          </a:xfrm>
          <a:prstGeom prst="rect">
            <a:avLst/>
          </a:prstGeom>
        </p:spPr>
        <p:txBody>
          <a:bodyPr vert="horz" lIns="91440" tIns="45720" rIns="91440" bIns="45720" rtlCol="0"/>
          <a:lstStyle>
            <a:lvl1pPr algn="r">
              <a:defRPr sz="1200"/>
            </a:lvl1pPr>
          </a:lstStyle>
          <a:p>
            <a:fld id="{577B264E-53BD-E64C-B68B-D1582063AB22}" type="datetimeFigureOut">
              <a:rPr lang="en-US" smtClean="0"/>
              <a:t>11/12/2014</a:t>
            </a:fld>
            <a:endParaRPr lang="en-US" dirty="0"/>
          </a:p>
        </p:txBody>
      </p:sp>
      <p:sp>
        <p:nvSpPr>
          <p:cNvPr id="4" name="Footer Placeholder 3"/>
          <p:cNvSpPr>
            <a:spLocks noGrp="1"/>
          </p:cNvSpPr>
          <p:nvPr>
            <p:ph type="ftr" sz="quarter" idx="2"/>
          </p:nvPr>
        </p:nvSpPr>
        <p:spPr>
          <a:xfrm>
            <a:off x="0" y="9426575"/>
            <a:ext cx="2943225" cy="49688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8100" y="9426575"/>
            <a:ext cx="2943225" cy="496888"/>
          </a:xfrm>
          <a:prstGeom prst="rect">
            <a:avLst/>
          </a:prstGeom>
        </p:spPr>
        <p:txBody>
          <a:bodyPr vert="horz" lIns="91440" tIns="45720" rIns="91440" bIns="45720" rtlCol="0" anchor="b"/>
          <a:lstStyle>
            <a:lvl1pPr algn="r">
              <a:defRPr sz="1200"/>
            </a:lvl1pPr>
          </a:lstStyle>
          <a:p>
            <a:fld id="{37571B63-B3BD-7A4D-9029-A102CCAFDAD5}" type="slidenum">
              <a:rPr lang="en-US" smtClean="0"/>
              <a:t>‹#›</a:t>
            </a:fld>
            <a:endParaRPr lang="en-US" dirty="0"/>
          </a:p>
        </p:txBody>
      </p:sp>
    </p:spTree>
    <p:extLst>
      <p:ext uri="{BB962C8B-B14F-4D97-AF65-F5344CB8AC3E}">
        <p14:creationId xmlns:p14="http://schemas.microsoft.com/office/powerpoint/2010/main" val="1714429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3596" cy="49625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47745" y="0"/>
            <a:ext cx="2943596" cy="496253"/>
          </a:xfrm>
          <a:prstGeom prst="rect">
            <a:avLst/>
          </a:prstGeom>
        </p:spPr>
        <p:txBody>
          <a:bodyPr vert="horz" lIns="91440" tIns="45720" rIns="91440" bIns="45720" rtlCol="0"/>
          <a:lstStyle>
            <a:lvl1pPr algn="r">
              <a:defRPr sz="1200"/>
            </a:lvl1pPr>
          </a:lstStyle>
          <a:p>
            <a:fld id="{6F6AE160-1E7D-424B-9351-158A7F69AACF}" type="datetimeFigureOut">
              <a:rPr lang="en-GB" smtClean="0"/>
              <a:t>11/12/2014</a:t>
            </a:fld>
            <a:endParaRPr lang="en-GB" dirty="0"/>
          </a:p>
        </p:txBody>
      </p:sp>
      <p:sp>
        <p:nvSpPr>
          <p:cNvPr id="4" name="Slide Image Placeholder 3"/>
          <p:cNvSpPr>
            <a:spLocks noGrp="1" noRot="1" noChangeAspect="1"/>
          </p:cNvSpPr>
          <p:nvPr>
            <p:ph type="sldImg" idx="2"/>
          </p:nvPr>
        </p:nvSpPr>
        <p:spPr>
          <a:xfrm>
            <a:off x="88900" y="744538"/>
            <a:ext cx="6615113" cy="3721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292" y="4714399"/>
            <a:ext cx="5434330" cy="446627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7075"/>
            <a:ext cx="2943596" cy="496253"/>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47745" y="9427075"/>
            <a:ext cx="2943596" cy="496253"/>
          </a:xfrm>
          <a:prstGeom prst="rect">
            <a:avLst/>
          </a:prstGeom>
        </p:spPr>
        <p:txBody>
          <a:bodyPr vert="horz" lIns="91440" tIns="45720" rIns="91440" bIns="45720" rtlCol="0" anchor="b"/>
          <a:lstStyle>
            <a:lvl1pPr algn="r">
              <a:defRPr sz="1200"/>
            </a:lvl1pPr>
          </a:lstStyle>
          <a:p>
            <a:fld id="{4634C266-D265-4342-BB10-E164C1972CB2}" type="slidenum">
              <a:rPr lang="en-GB" smtClean="0"/>
              <a:t>‹#›</a:t>
            </a:fld>
            <a:endParaRPr lang="en-GB" dirty="0"/>
          </a:p>
        </p:txBody>
      </p:sp>
    </p:spTree>
    <p:extLst>
      <p:ext uri="{BB962C8B-B14F-4D97-AF65-F5344CB8AC3E}">
        <p14:creationId xmlns:p14="http://schemas.microsoft.com/office/powerpoint/2010/main" val="146795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5113" cy="3721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634C266-D265-4342-BB10-E164C1972CB2}" type="slidenum">
              <a:rPr lang="en-GB" smtClean="0"/>
              <a:t>1</a:t>
            </a:fld>
            <a:endParaRPr lang="en-GB" dirty="0"/>
          </a:p>
        </p:txBody>
      </p:sp>
    </p:spTree>
    <p:extLst>
      <p:ext uri="{BB962C8B-B14F-4D97-AF65-F5344CB8AC3E}">
        <p14:creationId xmlns:p14="http://schemas.microsoft.com/office/powerpoint/2010/main" val="1771980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84" rtl="0" eaLnBrk="1" fontAlgn="auto" latinLnBrk="0" hangingPunct="1">
              <a:lnSpc>
                <a:spcPct val="100000"/>
              </a:lnSpc>
              <a:spcBef>
                <a:spcPts val="0"/>
              </a:spcBef>
              <a:spcAft>
                <a:spcPts val="0"/>
              </a:spcAft>
              <a:buClrTx/>
              <a:buSzTx/>
              <a:buFontTx/>
              <a:buNone/>
              <a:tabLst/>
              <a:defRPr/>
            </a:pPr>
            <a:r>
              <a:rPr lang="en-US" b="1" dirty="0" smtClean="0"/>
              <a:t>EDITABLE COPIES OF DIFFERENT LANGUAGES</a:t>
            </a: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dirty="0" smtClean="0"/>
              <a:t>Please </a:t>
            </a:r>
            <a:r>
              <a:rPr lang="en-US" b="1" dirty="0" smtClean="0"/>
              <a:t>always</a:t>
            </a:r>
            <a:r>
              <a:rPr lang="en-US" baseline="0" dirty="0" smtClean="0"/>
              <a:t> include </a:t>
            </a:r>
            <a:r>
              <a:rPr lang="en-US" b="1" baseline="0" dirty="0" smtClean="0"/>
              <a:t>#</a:t>
            </a:r>
            <a:r>
              <a:rPr lang="en-US" b="1" baseline="0" dirty="0" err="1" smtClean="0"/>
              <a:t>powerfulplay</a:t>
            </a:r>
            <a:r>
              <a:rPr lang="en-US" b="1" baseline="0" dirty="0" smtClean="0"/>
              <a:t> </a:t>
            </a:r>
            <a:r>
              <a:rPr lang="en-US" baseline="0" dirty="0" smtClean="0"/>
              <a:t>on </a:t>
            </a:r>
            <a:r>
              <a:rPr lang="en-US" b="1" baseline="0" dirty="0" smtClean="0"/>
              <a:t>all</a:t>
            </a:r>
            <a:r>
              <a:rPr lang="en-US" baseline="0" dirty="0" smtClean="0"/>
              <a:t> images</a:t>
            </a:r>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baseline="0" dirty="0" smtClean="0"/>
              <a:t>Fonts used</a:t>
            </a:r>
            <a:r>
              <a:rPr lang="en-US" baseline="0" dirty="0" smtClean="0"/>
              <a:t>: </a:t>
            </a:r>
            <a:r>
              <a:rPr lang="en-US" baseline="0" dirty="0" err="1" smtClean="0"/>
              <a:t>Avenir</a:t>
            </a:r>
            <a:r>
              <a:rPr lang="en-US" baseline="0" dirty="0" smtClean="0"/>
              <a:t>, </a:t>
            </a:r>
            <a:r>
              <a:rPr lang="en-US" baseline="0" dirty="0" err="1" smtClean="0"/>
              <a:t>NeutratextTF</a:t>
            </a:r>
            <a:endParaRPr lang="en-US" baseline="0" dirty="0" smtClean="0"/>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dirty="0" smtClean="0"/>
              <a:t>Suggested Messaging: </a:t>
            </a:r>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dirty="0" smtClean="0"/>
              <a:t>Share your super powers at CoderDojo!</a:t>
            </a:r>
            <a:endParaRPr lang="en-US" baseline="0"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aseline="0" dirty="0" smtClean="0"/>
              <a:t>Kids Who Code have super powers, start a local coding club and become a CoderDojo Champion. #</a:t>
            </a:r>
            <a:r>
              <a:rPr lang="en-US" baseline="0" dirty="0" err="1" smtClean="0"/>
              <a:t>powerfulplay</a:t>
            </a:r>
            <a:r>
              <a:rPr lang="en-US" baseline="0" dirty="0" smtClean="0"/>
              <a:t> </a:t>
            </a:r>
          </a:p>
          <a:p>
            <a:pPr marL="0" marR="0" indent="0" algn="l" defTabSz="914284"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baseline="0" dirty="0" smtClean="0"/>
              <a:t>Social Media Post Messaging:</a:t>
            </a:r>
            <a:endParaRPr lang="en-US" b="1" dirty="0" smtClean="0"/>
          </a:p>
          <a:p>
            <a:pPr marL="0" marR="0" indent="0" algn="l" defTabSz="914284" rtl="0" eaLnBrk="1" fontAlgn="auto" latinLnBrk="0" hangingPunct="1">
              <a:lnSpc>
                <a:spcPct val="100000"/>
              </a:lnSpc>
              <a:spcBef>
                <a:spcPts val="0"/>
              </a:spcBef>
              <a:spcAft>
                <a:spcPts val="0"/>
              </a:spcAft>
              <a:buClrTx/>
              <a:buSzTx/>
              <a:buFontTx/>
              <a:buNone/>
              <a:tabLst/>
              <a:defRPr/>
            </a:pPr>
            <a:endParaRPr lang="en-US" sz="120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IE" sz="1200" dirty="0" smtClean="0">
                <a:latin typeface="Open sans"/>
                <a:cs typeface="Open sans"/>
              </a:rPr>
              <a:t>1. Can</a:t>
            </a:r>
            <a:r>
              <a:rPr lang="en-IE" sz="1200" baseline="0" dirty="0" smtClean="0">
                <a:latin typeface="Open sans"/>
                <a:cs typeface="Open sans"/>
              </a:rPr>
              <a:t> you code? Share your coding knowledge and inspire the next generation o</a:t>
            </a:r>
            <a:r>
              <a:rPr lang="en-IE" sz="1200" dirty="0" smtClean="0">
                <a:latin typeface="Open sans"/>
                <a:cs typeface="Open sans"/>
              </a:rPr>
              <a:t>f young coders at your local CoderDojo!</a:t>
            </a:r>
            <a:endParaRPr lang="en-IE" sz="12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endParaRPr lang="en-IE" sz="120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IE" sz="1200" dirty="0" smtClean="0">
                <a:latin typeface="Open sans"/>
                <a:cs typeface="Open sans"/>
              </a:rPr>
              <a:t>2. Love coding? Make a difference and inspire young people to code at your local CoderDojo!</a:t>
            </a:r>
          </a:p>
          <a:p>
            <a:pPr marL="0" marR="0" indent="0" algn="l" defTabSz="914284" rtl="0" eaLnBrk="1" fontAlgn="auto" latinLnBrk="0" hangingPunct="1">
              <a:lnSpc>
                <a:spcPct val="100000"/>
              </a:lnSpc>
              <a:spcBef>
                <a:spcPts val="0"/>
              </a:spcBef>
              <a:spcAft>
                <a:spcPts val="0"/>
              </a:spcAft>
              <a:buClrTx/>
              <a:buSzTx/>
              <a:buFontTx/>
              <a:buNone/>
              <a:tabLst/>
              <a:defRPr/>
            </a:pPr>
            <a:endParaRPr lang="en-IE" sz="120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IE" sz="1200" dirty="0" smtClean="0">
                <a:latin typeface="Open sans"/>
                <a:cs typeface="Open sans"/>
              </a:rPr>
              <a:t>3. Do you</a:t>
            </a:r>
            <a:r>
              <a:rPr lang="en-IE" sz="1200" baseline="0" dirty="0" smtClean="0">
                <a:latin typeface="Open sans"/>
                <a:cs typeface="Open sans"/>
              </a:rPr>
              <a:t> know how to code? How about Mentoring the next gneration of digital creators at your local CoderDojo coding club.</a:t>
            </a:r>
            <a:endParaRPr lang="en-IE" sz="1200" dirty="0" smtClean="0">
              <a:latin typeface="Open sans"/>
              <a:cs typeface="Open sans"/>
            </a:endParaRPr>
          </a:p>
          <a:p>
            <a:endParaRPr lang="en-US" dirty="0"/>
          </a:p>
        </p:txBody>
      </p:sp>
      <p:sp>
        <p:nvSpPr>
          <p:cNvPr id="4" name="Slide Number Placeholder 3"/>
          <p:cNvSpPr>
            <a:spLocks noGrp="1"/>
          </p:cNvSpPr>
          <p:nvPr>
            <p:ph type="sldNum" sz="quarter" idx="10"/>
          </p:nvPr>
        </p:nvSpPr>
        <p:spPr/>
        <p:txBody>
          <a:bodyPr/>
          <a:lstStyle/>
          <a:p>
            <a:fld id="{C3E747BD-C00D-9E48-9C28-A9B833B6C1CE}" type="slidenum">
              <a:rPr lang="en-US" smtClean="0"/>
              <a:t>13</a:t>
            </a:fld>
            <a:endParaRPr lang="en-US"/>
          </a:p>
        </p:txBody>
      </p:sp>
    </p:spTree>
    <p:extLst>
      <p:ext uri="{BB962C8B-B14F-4D97-AF65-F5344CB8AC3E}">
        <p14:creationId xmlns:p14="http://schemas.microsoft.com/office/powerpoint/2010/main" val="2400826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5113" cy="3721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634C266-D265-4342-BB10-E164C1972CB2}" type="slidenum">
              <a:rPr lang="en-GB" smtClean="0"/>
              <a:t>14</a:t>
            </a:fld>
            <a:endParaRPr lang="en-GB" dirty="0"/>
          </a:p>
        </p:txBody>
      </p:sp>
    </p:spTree>
    <p:extLst>
      <p:ext uri="{BB962C8B-B14F-4D97-AF65-F5344CB8AC3E}">
        <p14:creationId xmlns:p14="http://schemas.microsoft.com/office/powerpoint/2010/main" val="3670564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5113" cy="37211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634C266-D265-4342-BB10-E164C1972CB2}" type="slidenum">
              <a:rPr lang="en-GB" smtClean="0"/>
              <a:t>2</a:t>
            </a:fld>
            <a:endParaRPr lang="en-GB" dirty="0"/>
          </a:p>
        </p:txBody>
      </p:sp>
    </p:spTree>
    <p:extLst>
      <p:ext uri="{BB962C8B-B14F-4D97-AF65-F5344CB8AC3E}">
        <p14:creationId xmlns:p14="http://schemas.microsoft.com/office/powerpoint/2010/main" val="4274443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5113" cy="3721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34C266-D265-4342-BB10-E164C1972CB2}" type="slidenum">
              <a:rPr lang="en-GB" smtClean="0"/>
              <a:t>3</a:t>
            </a:fld>
            <a:endParaRPr lang="en-GB" dirty="0"/>
          </a:p>
        </p:txBody>
      </p:sp>
    </p:spTree>
    <p:extLst>
      <p:ext uri="{BB962C8B-B14F-4D97-AF65-F5344CB8AC3E}">
        <p14:creationId xmlns:p14="http://schemas.microsoft.com/office/powerpoint/2010/main" val="62039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5113" cy="37211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634C266-D265-4342-BB10-E164C1972CB2}" type="slidenum">
              <a:rPr lang="en-GB" smtClean="0"/>
              <a:t>4</a:t>
            </a:fld>
            <a:endParaRPr lang="en-GB" dirty="0"/>
          </a:p>
        </p:txBody>
      </p:sp>
    </p:spTree>
    <p:extLst>
      <p:ext uri="{BB962C8B-B14F-4D97-AF65-F5344CB8AC3E}">
        <p14:creationId xmlns:p14="http://schemas.microsoft.com/office/powerpoint/2010/main" val="274274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5113" cy="3721100"/>
          </a:xfrm>
        </p:spPr>
      </p:sp>
      <p:sp>
        <p:nvSpPr>
          <p:cNvPr id="3" name="Notes Placeholder 2"/>
          <p:cNvSpPr>
            <a:spLocks noGrp="1"/>
          </p:cNvSpPr>
          <p:nvPr>
            <p:ph type="body" idx="1"/>
          </p:nvPr>
        </p:nvSpPr>
        <p:spPr/>
        <p:txBody>
          <a:bodyPr/>
          <a:lstStyle/>
          <a:p>
            <a:pPr marL="0" marR="0" indent="0" algn="l" defTabSz="91428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3561BBE-B47D-43E1-A53D-F7CD1689FE00}" type="slidenum">
              <a:rPr lang="en-US" smtClean="0"/>
              <a:pPr/>
              <a:t>6</a:t>
            </a:fld>
            <a:endParaRPr lang="en-US" dirty="0"/>
          </a:p>
        </p:txBody>
      </p:sp>
    </p:spTree>
    <p:extLst>
      <p:ext uri="{BB962C8B-B14F-4D97-AF65-F5344CB8AC3E}">
        <p14:creationId xmlns:p14="http://schemas.microsoft.com/office/powerpoint/2010/main" val="2828536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84" rtl="0" eaLnBrk="1" fontAlgn="auto" latinLnBrk="0" hangingPunct="1">
              <a:lnSpc>
                <a:spcPct val="100000"/>
              </a:lnSpc>
              <a:spcBef>
                <a:spcPts val="0"/>
              </a:spcBef>
              <a:spcAft>
                <a:spcPts val="0"/>
              </a:spcAft>
              <a:buClrTx/>
              <a:buSzTx/>
              <a:buFontTx/>
              <a:buNone/>
              <a:tabLst/>
              <a:defRPr/>
            </a:pPr>
            <a:r>
              <a:rPr lang="en-US" b="1" dirty="0" smtClean="0"/>
              <a:t>EDITABLE COPIES OF DIFFERENT LANGUAGES</a:t>
            </a:r>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dirty="0" smtClean="0"/>
              <a:t>Please </a:t>
            </a:r>
            <a:r>
              <a:rPr lang="en-US" b="1" dirty="0" smtClean="0"/>
              <a:t>always</a:t>
            </a:r>
            <a:r>
              <a:rPr lang="en-US" baseline="0" dirty="0" smtClean="0"/>
              <a:t> include </a:t>
            </a:r>
            <a:r>
              <a:rPr lang="en-US" b="1" baseline="0" dirty="0" smtClean="0"/>
              <a:t>#</a:t>
            </a:r>
            <a:r>
              <a:rPr lang="en-US" b="1" baseline="0" dirty="0" err="1" smtClean="0"/>
              <a:t>powerfulplay</a:t>
            </a:r>
            <a:r>
              <a:rPr lang="en-US" b="1" baseline="0" dirty="0" smtClean="0"/>
              <a:t> </a:t>
            </a:r>
            <a:r>
              <a:rPr lang="en-US" baseline="0" dirty="0" smtClean="0"/>
              <a:t>on </a:t>
            </a:r>
            <a:r>
              <a:rPr lang="en-US" b="1" baseline="0" dirty="0" smtClean="0"/>
              <a:t>all</a:t>
            </a:r>
            <a:r>
              <a:rPr lang="en-US" baseline="0" dirty="0" smtClean="0"/>
              <a:t> </a:t>
            </a:r>
            <a:r>
              <a:rPr lang="en-US" baseline="0" dirty="0" smtClean="0"/>
              <a:t>images.</a:t>
            </a:r>
          </a:p>
          <a:p>
            <a:pPr marL="0" marR="0" indent="0" algn="l" defTabSz="914284"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baseline="0" dirty="0" smtClean="0"/>
              <a:t>Fonts used</a:t>
            </a:r>
            <a:r>
              <a:rPr lang="en-US" baseline="0" dirty="0" smtClean="0"/>
              <a:t>: </a:t>
            </a:r>
            <a:r>
              <a:rPr lang="en-US" baseline="0" dirty="0" err="1" smtClean="0"/>
              <a:t>Avenir</a:t>
            </a:r>
            <a:r>
              <a:rPr lang="en-US" baseline="0" dirty="0" smtClean="0"/>
              <a:t>, </a:t>
            </a:r>
            <a:r>
              <a:rPr lang="en-US" baseline="0" dirty="0" err="1" smtClean="0"/>
              <a:t>NeutratextTF</a:t>
            </a:r>
            <a:endParaRPr lang="en-US" baseline="0" dirty="0" smtClean="0"/>
          </a:p>
          <a:p>
            <a:pPr marL="0" marR="0" indent="0" algn="l" defTabSz="914284"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dirty="0" smtClean="0"/>
              <a:t>Suggested Messaging: </a:t>
            </a:r>
          </a:p>
          <a:p>
            <a:endParaRPr lang="en-US" dirty="0" smtClean="0"/>
          </a:p>
          <a:p>
            <a:r>
              <a:rPr lang="en-US" dirty="0" smtClean="0"/>
              <a:t>Today I learned a super power!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Kids Who Code have super powers, start a local coding club and become a CoderDojo Champion. #</a:t>
            </a:r>
            <a:r>
              <a:rPr lang="en-US" baseline="0" dirty="0" err="1" smtClean="0"/>
              <a:t>powerfulplay</a:t>
            </a:r>
            <a:r>
              <a:rPr lang="en-US" baseline="0" dirty="0" smtClean="0"/>
              <a:t> </a:t>
            </a:r>
          </a:p>
          <a:p>
            <a:endParaRPr lang="en-US" dirty="0" smtClean="0"/>
          </a:p>
          <a:p>
            <a:r>
              <a:rPr lang="en-US" b="1" dirty="0" smtClean="0"/>
              <a:t>Social Media Post Messaging:</a:t>
            </a:r>
          </a:p>
          <a:p>
            <a:endParaRPr lang="en-US" dirty="0" smtClean="0"/>
          </a:p>
          <a:p>
            <a:r>
              <a:rPr lang="en-US" sz="1200" dirty="0" smtClean="0">
                <a:latin typeface="Open sans"/>
                <a:cs typeface="Open sans"/>
              </a:rPr>
              <a:t>1.</a:t>
            </a:r>
            <a:r>
              <a:rPr lang="en-US" sz="1200" baseline="0" dirty="0" smtClean="0">
                <a:latin typeface="Open sans"/>
                <a:cs typeface="Open sans"/>
              </a:rPr>
              <a:t> Do you want to create a space for young people to learn code in a fun and social environment? How about starting a CoderDojo?</a:t>
            </a:r>
          </a:p>
          <a:p>
            <a:endParaRPr lang="en-IE" sz="1200" dirty="0" smtClean="0">
              <a:latin typeface="Open sans"/>
              <a:cs typeface="Open sans"/>
            </a:endParaRPr>
          </a:p>
          <a:p>
            <a:r>
              <a:rPr lang="en-US" sz="1200" baseline="0" dirty="0" smtClean="0">
                <a:latin typeface="Open sans"/>
                <a:cs typeface="Open sans"/>
              </a:rPr>
              <a:t>2. </a:t>
            </a:r>
            <a:r>
              <a:rPr lang="ga-IE" sz="1200" baseline="0" dirty="0" smtClean="0">
                <a:latin typeface="Open sans"/>
                <a:cs typeface="Open sans"/>
              </a:rPr>
              <a:t>You </a:t>
            </a:r>
            <a:r>
              <a:rPr lang="en-IE" sz="1200" dirty="0" smtClean="0">
                <a:latin typeface="Open sans"/>
                <a:cs typeface="Open sans"/>
              </a:rPr>
              <a:t>don’t have to be</a:t>
            </a:r>
            <a:r>
              <a:rPr lang="en-IE" sz="1200" baseline="0" dirty="0" smtClean="0">
                <a:latin typeface="Open sans"/>
                <a:cs typeface="Open sans"/>
              </a:rPr>
              <a:t> a</a:t>
            </a:r>
            <a:r>
              <a:rPr lang="en-IE" sz="1200" dirty="0" smtClean="0">
                <a:latin typeface="Open sans"/>
                <a:cs typeface="Open sans"/>
              </a:rPr>
              <a:t> digital whizz to be a CoderDojo Champion and</a:t>
            </a:r>
            <a:r>
              <a:rPr lang="ga-IE" sz="1200" baseline="0" dirty="0" smtClean="0">
                <a:latin typeface="Open sans"/>
                <a:cs typeface="Open sans"/>
              </a:rPr>
              <a:t> inspire </a:t>
            </a:r>
            <a:r>
              <a:rPr lang="en-IE" sz="1200" dirty="0" smtClean="0">
                <a:latin typeface="Open sans"/>
                <a:cs typeface="Open sans"/>
              </a:rPr>
              <a:t>the next generation of digital creators</a:t>
            </a:r>
            <a:r>
              <a:rPr lang="en-IE" sz="1200" baseline="0" dirty="0" smtClean="0">
                <a:latin typeface="Open sans"/>
                <a:cs typeface="Open sans"/>
              </a:rPr>
              <a:t> at CoderDojo.</a:t>
            </a:r>
            <a:endParaRPr lang="en-IE" sz="1200" dirty="0" smtClean="0">
              <a:latin typeface="Open sans"/>
              <a:cs typeface="Open sans"/>
            </a:endParaRPr>
          </a:p>
          <a:p>
            <a:endParaRPr lang="en-IE" sz="12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IE" sz="1200" baseline="0" dirty="0" smtClean="0">
                <a:latin typeface="Open sans"/>
                <a:cs typeface="Open sans"/>
              </a:rPr>
              <a:t>3. A CoderDojo Champion is a volunteer who starts a CoderDojo to facilitate young people to learn how to code. B</a:t>
            </a:r>
            <a:r>
              <a:rPr lang="en-IE" sz="1200" dirty="0" smtClean="0">
                <a:latin typeface="Open sans"/>
                <a:cs typeface="Open sans"/>
              </a:rPr>
              <a:t>ecome a Champion </a:t>
            </a:r>
            <a:r>
              <a:rPr lang="en-IE" sz="1200" baseline="0" dirty="0" smtClean="0">
                <a:latin typeface="Open sans"/>
                <a:cs typeface="Open sans"/>
              </a:rPr>
              <a:t>by starting a CoderDojo today!</a:t>
            </a:r>
          </a:p>
          <a:p>
            <a:endParaRPr lang="en-US" dirty="0"/>
          </a:p>
        </p:txBody>
      </p:sp>
      <p:sp>
        <p:nvSpPr>
          <p:cNvPr id="4" name="Slide Number Placeholder 3"/>
          <p:cNvSpPr>
            <a:spLocks noGrp="1"/>
          </p:cNvSpPr>
          <p:nvPr>
            <p:ph type="sldNum" sz="quarter" idx="10"/>
          </p:nvPr>
        </p:nvSpPr>
        <p:spPr/>
        <p:txBody>
          <a:bodyPr/>
          <a:lstStyle/>
          <a:p>
            <a:fld id="{C3E747BD-C00D-9E48-9C28-A9B833B6C1CE}" type="slidenum">
              <a:rPr lang="en-US" smtClean="0"/>
              <a:t>7</a:t>
            </a:fld>
            <a:endParaRPr lang="en-US"/>
          </a:p>
        </p:txBody>
      </p:sp>
    </p:spTree>
    <p:extLst>
      <p:ext uri="{BB962C8B-B14F-4D97-AF65-F5344CB8AC3E}">
        <p14:creationId xmlns:p14="http://schemas.microsoft.com/office/powerpoint/2010/main" val="4177698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634C266-D265-4342-BB10-E164C1972CB2}" type="slidenum">
              <a:rPr lang="en-GB" smtClean="0"/>
              <a:t>8</a:t>
            </a:fld>
            <a:endParaRPr lang="en-GB" dirty="0"/>
          </a:p>
        </p:txBody>
      </p:sp>
    </p:spTree>
    <p:extLst>
      <p:ext uri="{BB962C8B-B14F-4D97-AF65-F5344CB8AC3E}">
        <p14:creationId xmlns:p14="http://schemas.microsoft.com/office/powerpoint/2010/main" val="1667649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84" rtl="0" eaLnBrk="1" fontAlgn="auto" latinLnBrk="0" hangingPunct="1">
              <a:lnSpc>
                <a:spcPct val="100000"/>
              </a:lnSpc>
              <a:spcBef>
                <a:spcPts val="0"/>
              </a:spcBef>
              <a:spcAft>
                <a:spcPts val="0"/>
              </a:spcAft>
              <a:buClrTx/>
              <a:buSzTx/>
              <a:buFontTx/>
              <a:buNone/>
              <a:tabLst/>
              <a:defRPr/>
            </a:pPr>
            <a:r>
              <a:rPr lang="en-US" b="1" dirty="0" smtClean="0"/>
              <a:t>EDITABLE COPIES OF DIFFERENT LANGUAGES</a:t>
            </a:r>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dirty="0" smtClean="0"/>
              <a:t>Please </a:t>
            </a:r>
            <a:r>
              <a:rPr lang="en-US" b="1" dirty="0" smtClean="0"/>
              <a:t>always</a:t>
            </a:r>
            <a:r>
              <a:rPr lang="en-US" baseline="0" dirty="0" smtClean="0"/>
              <a:t> include </a:t>
            </a:r>
            <a:r>
              <a:rPr lang="en-US" b="1" baseline="0" dirty="0" smtClean="0"/>
              <a:t>#</a:t>
            </a:r>
            <a:r>
              <a:rPr lang="en-US" b="1" baseline="0" dirty="0" err="1" smtClean="0"/>
              <a:t>powerfulplay</a:t>
            </a:r>
            <a:r>
              <a:rPr lang="en-US" b="1" baseline="0" dirty="0" smtClean="0"/>
              <a:t> </a:t>
            </a:r>
            <a:r>
              <a:rPr lang="en-US" baseline="0" dirty="0" smtClean="0"/>
              <a:t>on </a:t>
            </a:r>
            <a:r>
              <a:rPr lang="en-US" b="1" baseline="0" dirty="0" smtClean="0"/>
              <a:t>all</a:t>
            </a:r>
            <a:r>
              <a:rPr lang="en-US" baseline="0" dirty="0" smtClean="0"/>
              <a:t> </a:t>
            </a:r>
            <a:r>
              <a:rPr lang="en-US" baseline="0" dirty="0" smtClean="0"/>
              <a:t>images</a:t>
            </a:r>
          </a:p>
          <a:p>
            <a:pPr marL="0" marR="0" indent="0" algn="l" defTabSz="914284"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baseline="0" dirty="0" smtClean="0"/>
              <a:t>Fonts used</a:t>
            </a:r>
            <a:r>
              <a:rPr lang="en-US" baseline="0" dirty="0" smtClean="0"/>
              <a:t>: </a:t>
            </a:r>
            <a:r>
              <a:rPr lang="en-US" baseline="0" dirty="0" err="1" smtClean="0"/>
              <a:t>Avenir</a:t>
            </a:r>
            <a:r>
              <a:rPr lang="en-US" baseline="0" dirty="0" smtClean="0"/>
              <a:t>, </a:t>
            </a:r>
            <a:r>
              <a:rPr lang="en-US" baseline="0" dirty="0" err="1" smtClean="0"/>
              <a:t>NeutratextTF</a:t>
            </a:r>
            <a:endParaRPr lang="en-US" baseline="0" dirty="0" smtClean="0"/>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dirty="0" smtClean="0"/>
              <a:t>Suggested Messaging: </a:t>
            </a:r>
            <a:endParaRPr lang="en-US" dirty="0" smtClean="0"/>
          </a:p>
          <a:p>
            <a:endParaRPr lang="en-US" dirty="0" smtClean="0"/>
          </a:p>
          <a:p>
            <a:r>
              <a:rPr lang="en-US" dirty="0" smtClean="0"/>
              <a:t>Today I learned a super power!</a:t>
            </a:r>
          </a:p>
          <a:p>
            <a:pPr marL="0" marR="0" indent="0" algn="l" defTabSz="914284" rtl="0" eaLnBrk="1" fontAlgn="auto" latinLnBrk="0" hangingPunct="1">
              <a:lnSpc>
                <a:spcPct val="100000"/>
              </a:lnSpc>
              <a:spcBef>
                <a:spcPts val="0"/>
              </a:spcBef>
              <a:spcAft>
                <a:spcPts val="0"/>
              </a:spcAft>
              <a:buClrTx/>
              <a:buSzTx/>
              <a:buFontTx/>
              <a:buNone/>
              <a:tabLst/>
              <a:defRPr/>
            </a:pPr>
            <a:r>
              <a:rPr lang="en-US" baseline="0" dirty="0" smtClean="0"/>
              <a:t>Kids Who Code have super powers, start a local coding club and become a CoderDojo Champion. #</a:t>
            </a:r>
            <a:r>
              <a:rPr lang="en-US" baseline="0" dirty="0" err="1" smtClean="0"/>
              <a:t>powerfulplay</a:t>
            </a:r>
            <a:r>
              <a:rPr lang="en-US" baseline="0" dirty="0" smtClean="0"/>
              <a:t> </a:t>
            </a:r>
          </a:p>
          <a:p>
            <a:pPr marL="0" marR="0" indent="0" algn="l" defTabSz="914284"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baseline="0" dirty="0" smtClean="0"/>
              <a:t>Social Media Post Messaging:</a:t>
            </a:r>
            <a:endParaRPr lang="en-US" b="1" dirty="0" smtClean="0"/>
          </a:p>
          <a:p>
            <a:endParaRPr lang="en-US" dirty="0" smtClean="0"/>
          </a:p>
          <a:p>
            <a:r>
              <a:rPr lang="en-US" sz="1200" dirty="0" smtClean="0">
                <a:latin typeface="Open sans"/>
                <a:cs typeface="Open sans"/>
              </a:rPr>
              <a:t>1.</a:t>
            </a:r>
            <a:r>
              <a:rPr lang="en-US" sz="1200" baseline="0" dirty="0" smtClean="0">
                <a:latin typeface="Open sans"/>
                <a:cs typeface="Open sans"/>
              </a:rPr>
              <a:t> You don’t need coding skills to help young people gain coding superpowers! Volunteer and support your local CoderDojo today!</a:t>
            </a:r>
          </a:p>
          <a:p>
            <a:endParaRPr lang="en-IE" sz="120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US" sz="1200" baseline="0" dirty="0" smtClean="0">
                <a:latin typeface="Open sans"/>
                <a:cs typeface="Open sans"/>
              </a:rPr>
              <a:t>2. </a:t>
            </a:r>
            <a:r>
              <a:rPr lang="en-IE" sz="1200" baseline="0" dirty="0" smtClean="0">
                <a:latin typeface="Open sans"/>
                <a:cs typeface="Open sans"/>
              </a:rPr>
              <a:t>A CoderDojo Champion is a volunteer who starts CoderDojo to facilitate young people to learn how to code. B</a:t>
            </a:r>
            <a:r>
              <a:rPr lang="en-IE" sz="1200" dirty="0" smtClean="0">
                <a:latin typeface="Open sans"/>
                <a:cs typeface="Open sans"/>
              </a:rPr>
              <a:t>ecome a Champion </a:t>
            </a:r>
            <a:r>
              <a:rPr lang="en-IE" sz="1200" baseline="0" dirty="0" smtClean="0">
                <a:latin typeface="Open sans"/>
                <a:cs typeface="Open sans"/>
              </a:rPr>
              <a:t>Start your CoderDojo today!</a:t>
            </a:r>
            <a:endParaRPr lang="en-US" sz="1200" baseline="0" dirty="0" smtClean="0">
              <a:latin typeface="Open sans"/>
              <a:cs typeface="Open sans"/>
            </a:endParaRPr>
          </a:p>
          <a:p>
            <a:endParaRPr lang="en-IE" sz="12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US" sz="1200" baseline="0" dirty="0" smtClean="0">
                <a:latin typeface="Open sans"/>
                <a:cs typeface="Open sans"/>
              </a:rPr>
              <a:t>3. Love code? Inspire the next generation of digital creators by becoming a CoderDojo Champion and starting your own CoderDojo.</a:t>
            </a:r>
          </a:p>
          <a:p>
            <a:endParaRPr lang="en-US" dirty="0"/>
          </a:p>
        </p:txBody>
      </p:sp>
      <p:sp>
        <p:nvSpPr>
          <p:cNvPr id="4" name="Slide Number Placeholder 3"/>
          <p:cNvSpPr>
            <a:spLocks noGrp="1"/>
          </p:cNvSpPr>
          <p:nvPr>
            <p:ph type="sldNum" sz="quarter" idx="10"/>
          </p:nvPr>
        </p:nvSpPr>
        <p:spPr/>
        <p:txBody>
          <a:bodyPr/>
          <a:lstStyle/>
          <a:p>
            <a:fld id="{C3E747BD-C00D-9E48-9C28-A9B833B6C1CE}" type="slidenum">
              <a:rPr lang="en-US" smtClean="0"/>
              <a:t>9</a:t>
            </a:fld>
            <a:endParaRPr lang="en-US"/>
          </a:p>
        </p:txBody>
      </p:sp>
    </p:spTree>
    <p:extLst>
      <p:ext uri="{BB962C8B-B14F-4D97-AF65-F5344CB8AC3E}">
        <p14:creationId xmlns:p14="http://schemas.microsoft.com/office/powerpoint/2010/main" val="250124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84" rtl="0" eaLnBrk="1" fontAlgn="auto" latinLnBrk="0" hangingPunct="1">
              <a:lnSpc>
                <a:spcPct val="100000"/>
              </a:lnSpc>
              <a:spcBef>
                <a:spcPts val="0"/>
              </a:spcBef>
              <a:spcAft>
                <a:spcPts val="0"/>
              </a:spcAft>
              <a:buClrTx/>
              <a:buSzTx/>
              <a:buFontTx/>
              <a:buNone/>
              <a:tabLst/>
              <a:defRPr/>
            </a:pPr>
            <a:r>
              <a:rPr lang="en-US" b="1" dirty="0" smtClean="0"/>
              <a:t>EDITABLE COPIES OF DIFFERENT LANGUAGES</a:t>
            </a: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dirty="0" smtClean="0"/>
              <a:t>Please </a:t>
            </a:r>
            <a:r>
              <a:rPr lang="en-US" b="1" dirty="0" smtClean="0"/>
              <a:t>always</a:t>
            </a:r>
            <a:r>
              <a:rPr lang="en-US" baseline="0" dirty="0" smtClean="0"/>
              <a:t> include </a:t>
            </a:r>
            <a:r>
              <a:rPr lang="en-US" b="1" baseline="0" dirty="0" smtClean="0"/>
              <a:t>#</a:t>
            </a:r>
            <a:r>
              <a:rPr lang="en-US" b="1" baseline="0" dirty="0" err="1" smtClean="0"/>
              <a:t>powerfulplay</a:t>
            </a:r>
            <a:r>
              <a:rPr lang="en-US" b="1" baseline="0" dirty="0" smtClean="0"/>
              <a:t> </a:t>
            </a:r>
            <a:r>
              <a:rPr lang="en-US" baseline="0" dirty="0" smtClean="0"/>
              <a:t>on </a:t>
            </a:r>
            <a:r>
              <a:rPr lang="en-US" b="1" baseline="0" dirty="0" smtClean="0"/>
              <a:t>all</a:t>
            </a:r>
            <a:r>
              <a:rPr lang="en-US" baseline="0" dirty="0" smtClean="0"/>
              <a:t> images</a:t>
            </a:r>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baseline="0" dirty="0" smtClean="0"/>
              <a:t>Fonts used</a:t>
            </a:r>
            <a:r>
              <a:rPr lang="en-US" baseline="0" dirty="0" smtClean="0"/>
              <a:t>: </a:t>
            </a:r>
            <a:r>
              <a:rPr lang="en-US" baseline="0" dirty="0" err="1" smtClean="0"/>
              <a:t>Avenir</a:t>
            </a:r>
            <a:r>
              <a:rPr lang="en-US" baseline="0" dirty="0" smtClean="0"/>
              <a:t>, </a:t>
            </a:r>
            <a:r>
              <a:rPr lang="en-US" baseline="0" dirty="0" err="1" smtClean="0"/>
              <a:t>NeutratextTF</a:t>
            </a: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dirty="0" smtClean="0"/>
              <a:t>Suggested </a:t>
            </a:r>
            <a:r>
              <a:rPr lang="en-US" b="1" dirty="0" smtClean="0"/>
              <a:t>Messaging: </a:t>
            </a:r>
          </a:p>
          <a:p>
            <a:pPr marL="0" marR="0" indent="0" algn="l" defTabSz="914284"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dirty="0" smtClean="0"/>
              <a:t>Super powers</a:t>
            </a:r>
            <a:r>
              <a:rPr lang="en-US" baseline="0" dirty="0" smtClean="0"/>
              <a:t> don’t get taught at my School. </a:t>
            </a:r>
          </a:p>
          <a:p>
            <a:pPr marL="0" marR="0" indent="0" algn="l" defTabSz="914284" rtl="0" eaLnBrk="1" fontAlgn="auto" latinLnBrk="0" hangingPunct="1">
              <a:lnSpc>
                <a:spcPct val="100000"/>
              </a:lnSpc>
              <a:spcBef>
                <a:spcPts val="0"/>
              </a:spcBef>
              <a:spcAft>
                <a:spcPts val="0"/>
              </a:spcAft>
              <a:buClrTx/>
              <a:buSzTx/>
              <a:buFontTx/>
              <a:buNone/>
              <a:tabLst/>
              <a:defRPr/>
            </a:pPr>
            <a:r>
              <a:rPr lang="en-US" baseline="0" dirty="0" smtClean="0"/>
              <a:t>Kids Who Code have super powers, start a local coding club and become a CoderDojo Champion. #</a:t>
            </a:r>
            <a:r>
              <a:rPr lang="en-US" baseline="0" dirty="0" err="1" smtClean="0"/>
              <a:t>powerfulplay</a:t>
            </a:r>
            <a:r>
              <a:rPr lang="en-US" baseline="0" dirty="0" smtClean="0"/>
              <a:t> </a:t>
            </a:r>
          </a:p>
          <a:p>
            <a:pPr marL="0" marR="0" indent="0" algn="l" defTabSz="914284"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284" rtl="0" eaLnBrk="1" fontAlgn="auto" latinLnBrk="0" hangingPunct="1">
              <a:lnSpc>
                <a:spcPct val="100000"/>
              </a:lnSpc>
              <a:spcBef>
                <a:spcPts val="0"/>
              </a:spcBef>
              <a:spcAft>
                <a:spcPts val="0"/>
              </a:spcAft>
              <a:buClrTx/>
              <a:buSzTx/>
              <a:buFontTx/>
              <a:buNone/>
              <a:tabLst/>
              <a:defRPr/>
            </a:pPr>
            <a:r>
              <a:rPr lang="en-US" b="1" baseline="0" dirty="0" smtClean="0"/>
              <a:t>Social Media Post Messaging:</a:t>
            </a:r>
            <a:endParaRPr lang="en-US" b="1" dirty="0" smtClean="0"/>
          </a:p>
          <a:p>
            <a:endParaRPr lang="en-US" dirty="0" smtClean="0"/>
          </a:p>
          <a:p>
            <a:r>
              <a:rPr lang="en-US" sz="1200" baseline="0" dirty="0" smtClean="0">
                <a:latin typeface="Open sans"/>
                <a:cs typeface="Open sans"/>
              </a:rPr>
              <a:t>1. Start your own CoderDojo coding club and give young people in your area access to new coding superpowers and see them create something truly awesome!</a:t>
            </a:r>
          </a:p>
          <a:p>
            <a:endParaRPr lang="en-US" sz="12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US" sz="1200" baseline="0" dirty="0" smtClean="0">
                <a:latin typeface="Open sans"/>
                <a:cs typeface="Open sans"/>
              </a:rPr>
              <a:t>2. Did you know your child can learn to code in a fun and social after school environment? Look up your local CoderDojo to find out more!</a:t>
            </a:r>
          </a:p>
          <a:p>
            <a:endParaRPr lang="en-US" sz="12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US" sz="1200" baseline="0" dirty="0" smtClean="0">
                <a:latin typeface="Open sans"/>
                <a:cs typeface="Open sans"/>
              </a:rPr>
              <a:t>3. Digital Superheroes WANTED</a:t>
            </a:r>
            <a:r>
              <a:rPr lang="en-IE" sz="1200" dirty="0" smtClean="0">
                <a:latin typeface="Open sans"/>
                <a:cs typeface="Open sans"/>
              </a:rPr>
              <a:t>!</a:t>
            </a:r>
            <a:r>
              <a:rPr lang="en-IE" sz="1200" baseline="0" dirty="0" smtClean="0">
                <a:latin typeface="Open sans"/>
                <a:cs typeface="Open sans"/>
              </a:rPr>
              <a:t> Start a CoderDojo coding club and help</a:t>
            </a:r>
            <a:r>
              <a:rPr lang="en-IE" sz="1200" dirty="0" smtClean="0">
                <a:latin typeface="Open sans"/>
                <a:cs typeface="Open sans"/>
              </a:rPr>
              <a:t> young</a:t>
            </a:r>
            <a:r>
              <a:rPr lang="en-IE" sz="1200" baseline="0" dirty="0" smtClean="0">
                <a:latin typeface="Open sans"/>
                <a:cs typeface="Open sans"/>
              </a:rPr>
              <a:t> people develop the coding superpowers to become the next generation of Digital Superheroes. </a:t>
            </a:r>
            <a:endParaRPr lang="en-IE" sz="1200" dirty="0" smtClean="0">
              <a:latin typeface="Open sans"/>
              <a:cs typeface="Open sans"/>
            </a:endParaRPr>
          </a:p>
          <a:p>
            <a:endParaRPr lang="en-US" dirty="0"/>
          </a:p>
        </p:txBody>
      </p:sp>
      <p:sp>
        <p:nvSpPr>
          <p:cNvPr id="4" name="Slide Number Placeholder 3"/>
          <p:cNvSpPr>
            <a:spLocks noGrp="1"/>
          </p:cNvSpPr>
          <p:nvPr>
            <p:ph type="sldNum" sz="quarter" idx="10"/>
          </p:nvPr>
        </p:nvSpPr>
        <p:spPr/>
        <p:txBody>
          <a:bodyPr/>
          <a:lstStyle/>
          <a:p>
            <a:fld id="{C3E747BD-C00D-9E48-9C28-A9B833B6C1CE}" type="slidenum">
              <a:rPr lang="en-US" smtClean="0"/>
              <a:t>11</a:t>
            </a:fld>
            <a:endParaRPr lang="en-US"/>
          </a:p>
        </p:txBody>
      </p:sp>
    </p:spTree>
    <p:extLst>
      <p:ext uri="{BB962C8B-B14F-4D97-AF65-F5344CB8AC3E}">
        <p14:creationId xmlns:p14="http://schemas.microsoft.com/office/powerpoint/2010/main" val="119173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IE"/>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5" name="Footer Placeholder 4"/>
          <p:cNvSpPr>
            <a:spLocks noGrp="1"/>
          </p:cNvSpPr>
          <p:nvPr>
            <p:ph type="ftr" sz="quarter" idx="11"/>
          </p:nvPr>
        </p:nvSpPr>
        <p:spPr/>
        <p:txBody>
          <a:bodyPr/>
          <a:lstStyle/>
          <a:p>
            <a:endParaRPr lang="en-IE">
              <a:solidFill>
                <a:prstClr val="black">
                  <a:tint val="75000"/>
                </a:prstClr>
              </a:solidFill>
            </a:endParaRPr>
          </a:p>
        </p:txBody>
      </p:sp>
      <p:sp>
        <p:nvSpPr>
          <p:cNvPr id="6" name="Slide Number Placeholder 5"/>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583021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5" name="Footer Placeholder 4"/>
          <p:cNvSpPr>
            <a:spLocks noGrp="1"/>
          </p:cNvSpPr>
          <p:nvPr>
            <p:ph type="ftr" sz="quarter" idx="11"/>
          </p:nvPr>
        </p:nvSpPr>
        <p:spPr/>
        <p:txBody>
          <a:bodyPr/>
          <a:lstStyle/>
          <a:p>
            <a:endParaRPr lang="en-IE">
              <a:solidFill>
                <a:prstClr val="black">
                  <a:tint val="75000"/>
                </a:prstClr>
              </a:solidFill>
            </a:endParaRPr>
          </a:p>
        </p:txBody>
      </p:sp>
      <p:sp>
        <p:nvSpPr>
          <p:cNvPr id="6" name="Slide Number Placeholder 5"/>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407061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6"/>
            <a:ext cx="1971675" cy="4358879"/>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28654" y="273846"/>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5" name="Footer Placeholder 4"/>
          <p:cNvSpPr>
            <a:spLocks noGrp="1"/>
          </p:cNvSpPr>
          <p:nvPr>
            <p:ph type="ftr" sz="quarter" idx="11"/>
          </p:nvPr>
        </p:nvSpPr>
        <p:spPr/>
        <p:txBody>
          <a:bodyPr/>
          <a:lstStyle/>
          <a:p>
            <a:endParaRPr lang="en-IE">
              <a:solidFill>
                <a:prstClr val="black">
                  <a:tint val="75000"/>
                </a:prstClr>
              </a:solidFill>
            </a:endParaRPr>
          </a:p>
        </p:txBody>
      </p:sp>
      <p:sp>
        <p:nvSpPr>
          <p:cNvPr id="6" name="Slide Number Placeholder 5"/>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3271342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pPr lvl="0">
              <a:defRPr sz="1800" cap="none">
                <a:solidFill>
                  <a:srgbClr val="000000"/>
                </a:solidFill>
              </a:defRPr>
            </a:pPr>
            <a:r>
              <a:rPr sz="3797" cap="all">
                <a:solidFill>
                  <a:srgbClr val="535353"/>
                </a:solidFill>
              </a:rPr>
              <a:t>Title Text</a:t>
            </a:r>
          </a:p>
        </p:txBody>
      </p:sp>
      <p:sp>
        <p:nvSpPr>
          <p:cNvPr id="59" name="Shape 59"/>
          <p:cNvSpPr>
            <a:spLocks noGrp="1"/>
          </p:cNvSpPr>
          <p:nvPr>
            <p:ph type="body" idx="1"/>
          </p:nvPr>
        </p:nvSpPr>
        <p:spPr>
          <a:prstGeom prst="rect">
            <a:avLst/>
          </a:prstGeom>
        </p:spPr>
        <p:txBody>
          <a:bodyPr/>
          <a:lstStyle/>
          <a:p>
            <a:pPr lvl="0">
              <a:defRPr sz="1800">
                <a:solidFill>
                  <a:srgbClr val="000000"/>
                </a:solidFill>
              </a:defRPr>
            </a:pPr>
            <a:r>
              <a:rPr sz="2004">
                <a:solidFill>
                  <a:srgbClr val="535353"/>
                </a:solidFill>
              </a:rPr>
              <a:t>Body Level One</a:t>
            </a:r>
          </a:p>
          <a:p>
            <a:pPr lvl="1">
              <a:defRPr sz="1800">
                <a:solidFill>
                  <a:srgbClr val="000000"/>
                </a:solidFill>
              </a:defRPr>
            </a:pPr>
            <a:r>
              <a:rPr sz="2004">
                <a:solidFill>
                  <a:srgbClr val="535353"/>
                </a:solidFill>
              </a:rPr>
              <a:t>Body Level Two</a:t>
            </a:r>
          </a:p>
          <a:p>
            <a:pPr lvl="2">
              <a:defRPr sz="1800">
                <a:solidFill>
                  <a:srgbClr val="000000"/>
                </a:solidFill>
              </a:defRPr>
            </a:pPr>
            <a:r>
              <a:rPr sz="2004">
                <a:solidFill>
                  <a:srgbClr val="535353"/>
                </a:solidFill>
              </a:rPr>
              <a:t>Body Level Three</a:t>
            </a:r>
          </a:p>
          <a:p>
            <a:pPr lvl="3">
              <a:defRPr sz="1800">
                <a:solidFill>
                  <a:srgbClr val="000000"/>
                </a:solidFill>
              </a:defRPr>
            </a:pPr>
            <a:r>
              <a:rPr sz="2004">
                <a:solidFill>
                  <a:srgbClr val="535353"/>
                </a:solidFill>
              </a:rPr>
              <a:t>Body Level Four</a:t>
            </a:r>
          </a:p>
          <a:p>
            <a:pPr lvl="4">
              <a:defRPr sz="1800">
                <a:solidFill>
                  <a:srgbClr val="000000"/>
                </a:solidFill>
              </a:defRPr>
            </a:pPr>
            <a:r>
              <a:rPr sz="2004">
                <a:solidFill>
                  <a:srgbClr val="535353"/>
                </a:solidFill>
              </a:rPr>
              <a:t>Body Level Five</a:t>
            </a:r>
          </a:p>
        </p:txBody>
      </p:sp>
    </p:spTree>
    <p:extLst>
      <p:ext uri="{BB962C8B-B14F-4D97-AF65-F5344CB8AC3E}">
        <p14:creationId xmlns:p14="http://schemas.microsoft.com/office/powerpoint/2010/main" val="416744966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100266"/>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s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2307" y="1161000"/>
            <a:ext cx="8478000" cy="3594942"/>
          </a:xfrm>
          <a:prstGeom prst="rect">
            <a:avLst/>
          </a:prstGeo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GB"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Title 8"/>
          <p:cNvSpPr>
            <a:spLocks noGrp="1"/>
          </p:cNvSpPr>
          <p:nvPr>
            <p:ph type="title"/>
          </p:nvPr>
        </p:nvSpPr>
        <p:spPr/>
        <p:txBody>
          <a:bodyPr/>
          <a:lstStyle/>
          <a:p>
            <a:r>
              <a:rPr lang="en-US" smtClean="0"/>
              <a:t>Click to edit Master title style</a:t>
            </a:r>
            <a:endParaRPr lang="en-GB"/>
          </a:p>
        </p:txBody>
      </p:sp>
      <p:sp>
        <p:nvSpPr>
          <p:cNvPr id="10" name="Slide Number Placeholder 5"/>
          <p:cNvSpPr>
            <a:spLocks noGrp="1"/>
          </p:cNvSpPr>
          <p:nvPr>
            <p:ph type="sldNum" sz="quarter" idx="4"/>
          </p:nvPr>
        </p:nvSpPr>
        <p:spPr>
          <a:xfrm>
            <a:off x="8060924" y="4914341"/>
            <a:ext cx="750168" cy="261610"/>
          </a:xfrm>
          <a:prstGeom prst="rect">
            <a:avLst/>
          </a:prstGeom>
          <a:noFill/>
        </p:spPr>
        <p:txBody>
          <a:bodyPr wrap="square" rtlCol="0">
            <a:spAutoFit/>
          </a:bodyPr>
          <a:lstStyle>
            <a:lvl1pPr>
              <a:defRPr lang="nl-NL" sz="1100" smtClean="0">
                <a:solidFill>
                  <a:schemeClr val="bg1"/>
                </a:solidFill>
              </a:defRPr>
            </a:lvl1pPr>
          </a:lstStyle>
          <a:p>
            <a:pPr algn="r"/>
            <a:fld id="{C8507A14-4665-4A48-8705-D94B2A19126F}" type="slidenum">
              <a:rPr lang="nl-NL" smtClean="0"/>
              <a:pPr algn="r"/>
              <a:t>‹#›</a:t>
            </a:fld>
            <a:endParaRPr lang="nl-NL" dirty="0"/>
          </a:p>
        </p:txBody>
      </p:sp>
      <p:sp>
        <p:nvSpPr>
          <p:cNvPr id="11" name="Footer Placeholder 4"/>
          <p:cNvSpPr>
            <a:spLocks noGrp="1"/>
          </p:cNvSpPr>
          <p:nvPr>
            <p:ph type="ftr" sz="quarter" idx="3"/>
          </p:nvPr>
        </p:nvSpPr>
        <p:spPr>
          <a:xfrm>
            <a:off x="332307" y="4914341"/>
            <a:ext cx="6743196" cy="261610"/>
          </a:xfrm>
          <a:prstGeom prst="rect">
            <a:avLst/>
          </a:prstGeom>
          <a:noFill/>
        </p:spPr>
        <p:txBody>
          <a:bodyPr wrap="square" rtlCol="0">
            <a:spAutoFit/>
          </a:bodyPr>
          <a:lstStyle>
            <a:lvl1pPr>
              <a:defRPr lang="nl-NL" sz="1100">
                <a:solidFill>
                  <a:schemeClr val="bg1"/>
                </a:solidFill>
              </a:defRPr>
            </a:lvl1pPr>
          </a:lstStyle>
          <a:p>
            <a:r>
              <a:rPr lang="en-IE" dirty="0" smtClean="0"/>
              <a:t>John Smith | Brand Team | July 20th 2012 | Liberty Global PowerPoint Example Slides</a:t>
            </a:r>
            <a:endParaRPr lang="en-US" dirty="0"/>
          </a:p>
        </p:txBody>
      </p:sp>
      <p:sp>
        <p:nvSpPr>
          <p:cNvPr id="6" name="Text Placeholder 2"/>
          <p:cNvSpPr>
            <a:spLocks noGrp="1"/>
          </p:cNvSpPr>
          <p:nvPr>
            <p:ph type="body" idx="10" hasCustomPrompt="1"/>
          </p:nvPr>
        </p:nvSpPr>
        <p:spPr>
          <a:xfrm>
            <a:off x="332311" y="677454"/>
            <a:ext cx="7200001" cy="270000"/>
          </a:xfrm>
        </p:spPr>
        <p:txBody>
          <a:bodyPr vert="horz" lIns="0" tIns="0" rIns="0" bIns="0" rtlCol="0">
            <a:noAutofit/>
          </a:bodyPr>
          <a:lstStyle>
            <a:lvl1pPr marL="0" indent="0">
              <a:buNone/>
              <a:defRPr lang="en-US" sz="1600" b="0" i="1" smtClean="0">
                <a:solidFill>
                  <a:schemeClr val="tx2"/>
                </a:solidFill>
              </a:defRPr>
            </a:lvl1pPr>
          </a:lstStyle>
          <a:p>
            <a:pPr lvl="0">
              <a:spcBef>
                <a:spcPts val="0"/>
              </a:spcBef>
            </a:pPr>
            <a:r>
              <a:rPr lang="en-US" smtClean="0"/>
              <a:t>Click to edit Subtitle</a:t>
            </a:r>
          </a:p>
        </p:txBody>
      </p:sp>
    </p:spTree>
    <p:extLst>
      <p:ext uri="{BB962C8B-B14F-4D97-AF65-F5344CB8AC3E}">
        <p14:creationId xmlns:p14="http://schemas.microsoft.com/office/powerpoint/2010/main" val="331547990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5" name="Footer Placeholder 4"/>
          <p:cNvSpPr>
            <a:spLocks noGrp="1"/>
          </p:cNvSpPr>
          <p:nvPr>
            <p:ph type="ftr" sz="quarter" idx="11"/>
          </p:nvPr>
        </p:nvSpPr>
        <p:spPr/>
        <p:txBody>
          <a:bodyPr/>
          <a:lstStyle/>
          <a:p>
            <a:endParaRPr lang="en-IE">
              <a:solidFill>
                <a:prstClr val="black">
                  <a:tint val="75000"/>
                </a:prstClr>
              </a:solidFill>
            </a:endParaRPr>
          </a:p>
        </p:txBody>
      </p:sp>
      <p:sp>
        <p:nvSpPr>
          <p:cNvPr id="6" name="Slide Number Placeholder 5"/>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195908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6"/>
            <a:ext cx="7886700" cy="2139553"/>
          </a:xfrm>
        </p:spPr>
        <p:txBody>
          <a:bodyPr anchor="b"/>
          <a:lstStyle>
            <a:lvl1pPr>
              <a:defRPr sz="4500"/>
            </a:lvl1pPr>
          </a:lstStyle>
          <a:p>
            <a:r>
              <a:rPr lang="en-US" smtClean="0"/>
              <a:t>Click to edit Master title style</a:t>
            </a:r>
            <a:endParaRPr lang="en-IE"/>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5" name="Footer Placeholder 4"/>
          <p:cNvSpPr>
            <a:spLocks noGrp="1"/>
          </p:cNvSpPr>
          <p:nvPr>
            <p:ph type="ftr" sz="quarter" idx="11"/>
          </p:nvPr>
        </p:nvSpPr>
        <p:spPr/>
        <p:txBody>
          <a:bodyPr/>
          <a:lstStyle/>
          <a:p>
            <a:endParaRPr lang="en-IE">
              <a:solidFill>
                <a:prstClr val="black">
                  <a:tint val="75000"/>
                </a:prstClr>
              </a:solidFill>
            </a:endParaRPr>
          </a:p>
        </p:txBody>
      </p:sp>
      <p:sp>
        <p:nvSpPr>
          <p:cNvPr id="6" name="Slide Number Placeholder 5"/>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715179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6" name="Footer Placeholder 5"/>
          <p:cNvSpPr>
            <a:spLocks noGrp="1"/>
          </p:cNvSpPr>
          <p:nvPr>
            <p:ph type="ftr" sz="quarter" idx="11"/>
          </p:nvPr>
        </p:nvSpPr>
        <p:spPr/>
        <p:txBody>
          <a:bodyPr/>
          <a:lstStyle/>
          <a:p>
            <a:endParaRPr lang="en-IE">
              <a:solidFill>
                <a:prstClr val="black">
                  <a:tint val="75000"/>
                </a:prstClr>
              </a:solidFill>
            </a:endParaRPr>
          </a:p>
        </p:txBody>
      </p:sp>
      <p:sp>
        <p:nvSpPr>
          <p:cNvPr id="7" name="Slide Number Placeholder 6"/>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279884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29154"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4"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8" name="Footer Placeholder 7"/>
          <p:cNvSpPr>
            <a:spLocks noGrp="1"/>
          </p:cNvSpPr>
          <p:nvPr>
            <p:ph type="ftr" sz="quarter" idx="11"/>
          </p:nvPr>
        </p:nvSpPr>
        <p:spPr/>
        <p:txBody>
          <a:bodyPr/>
          <a:lstStyle/>
          <a:p>
            <a:endParaRPr lang="en-IE">
              <a:solidFill>
                <a:prstClr val="black">
                  <a:tint val="75000"/>
                </a:prstClr>
              </a:solidFill>
            </a:endParaRPr>
          </a:p>
        </p:txBody>
      </p:sp>
      <p:sp>
        <p:nvSpPr>
          <p:cNvPr id="9" name="Slide Number Placeholder 8"/>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1652172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4" name="Footer Placeholder 3"/>
          <p:cNvSpPr>
            <a:spLocks noGrp="1"/>
          </p:cNvSpPr>
          <p:nvPr>
            <p:ph type="ftr" sz="quarter" idx="11"/>
          </p:nvPr>
        </p:nvSpPr>
        <p:spPr/>
        <p:txBody>
          <a:bodyPr/>
          <a:lstStyle/>
          <a:p>
            <a:endParaRPr lang="en-IE">
              <a:solidFill>
                <a:prstClr val="black">
                  <a:tint val="75000"/>
                </a:prstClr>
              </a:solidFill>
            </a:endParaRPr>
          </a:p>
        </p:txBody>
      </p:sp>
      <p:sp>
        <p:nvSpPr>
          <p:cNvPr id="5" name="Slide Number Placeholder 4"/>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19293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3" name="Footer Placeholder 2"/>
          <p:cNvSpPr>
            <a:spLocks noGrp="1"/>
          </p:cNvSpPr>
          <p:nvPr>
            <p:ph type="ftr" sz="quarter" idx="11"/>
          </p:nvPr>
        </p:nvSpPr>
        <p:spPr/>
        <p:txBody>
          <a:bodyPr/>
          <a:lstStyle/>
          <a:p>
            <a:endParaRPr lang="en-IE">
              <a:solidFill>
                <a:prstClr val="black">
                  <a:tint val="75000"/>
                </a:prstClr>
              </a:solidFill>
            </a:endParaRPr>
          </a:p>
        </p:txBody>
      </p:sp>
      <p:sp>
        <p:nvSpPr>
          <p:cNvPr id="4" name="Slide Number Placeholder 3"/>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739056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E"/>
          </a:p>
        </p:txBody>
      </p:sp>
      <p:sp>
        <p:nvSpPr>
          <p:cNvPr id="3" name="Content Placeholder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6" name="Footer Placeholder 5"/>
          <p:cNvSpPr>
            <a:spLocks noGrp="1"/>
          </p:cNvSpPr>
          <p:nvPr>
            <p:ph type="ftr" sz="quarter" idx="11"/>
          </p:nvPr>
        </p:nvSpPr>
        <p:spPr/>
        <p:txBody>
          <a:bodyPr/>
          <a:lstStyle/>
          <a:p>
            <a:endParaRPr lang="en-IE">
              <a:solidFill>
                <a:prstClr val="black">
                  <a:tint val="75000"/>
                </a:prstClr>
              </a:solidFill>
            </a:endParaRPr>
          </a:p>
        </p:txBody>
      </p:sp>
      <p:sp>
        <p:nvSpPr>
          <p:cNvPr id="7" name="Slide Number Placeholder 6"/>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100457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E"/>
          </a:p>
        </p:txBody>
      </p:sp>
      <p:sp>
        <p:nvSpPr>
          <p:cNvPr id="3" name="Picture Placeholder 2"/>
          <p:cNvSpPr>
            <a:spLocks noGrp="1"/>
          </p:cNvSpPr>
          <p:nvPr>
            <p:ph type="pic" idx="1"/>
          </p:nvPr>
        </p:nvSpPr>
        <p:spPr>
          <a:xfrm>
            <a:off x="3887391" y="740571"/>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E"/>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6" name="Footer Placeholder 5"/>
          <p:cNvSpPr>
            <a:spLocks noGrp="1"/>
          </p:cNvSpPr>
          <p:nvPr>
            <p:ph type="ftr" sz="quarter" idx="11"/>
          </p:nvPr>
        </p:nvSpPr>
        <p:spPr/>
        <p:txBody>
          <a:bodyPr/>
          <a:lstStyle/>
          <a:p>
            <a:endParaRPr lang="en-IE">
              <a:solidFill>
                <a:prstClr val="black">
                  <a:tint val="75000"/>
                </a:prstClr>
              </a:solidFill>
            </a:endParaRPr>
          </a:p>
        </p:txBody>
      </p:sp>
      <p:sp>
        <p:nvSpPr>
          <p:cNvPr id="7" name="Slide Number Placeholder 6"/>
          <p:cNvSpPr>
            <a:spLocks noGrp="1"/>
          </p:cNvSpPr>
          <p:nvPr>
            <p:ph type="sldNum" sz="quarter" idx="12"/>
          </p:nvPr>
        </p:nvSpPr>
        <p:spPr/>
        <p:txBody>
          <a:body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16878183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CA3C615-E6E0-4EBA-83B2-D9D2733E3FEB}" type="datetimeFigureOut">
              <a:rPr lang="en-IE" smtClean="0">
                <a:solidFill>
                  <a:prstClr val="black">
                    <a:tint val="75000"/>
                  </a:prstClr>
                </a:solidFill>
              </a:rPr>
              <a:pPr/>
              <a:t>11/12/2014</a:t>
            </a:fld>
            <a:endParaRPr lang="en-IE">
              <a:solidFill>
                <a:prstClr val="black">
                  <a:tint val="75000"/>
                </a:prstClr>
              </a:solidFill>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E">
              <a:solidFill>
                <a:prstClr val="black">
                  <a:tint val="75000"/>
                </a:prstClr>
              </a:solidFill>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697D400-E053-4929-8D43-A1184DBE8662}" type="slidenum">
              <a:rPr lang="en-IE" smtClean="0">
                <a:solidFill>
                  <a:prstClr val="black">
                    <a:tint val="75000"/>
                  </a:prstClr>
                </a:solidFill>
              </a:rPr>
              <a:pPr/>
              <a:t>‹#›</a:t>
            </a:fld>
            <a:endParaRPr lang="en-IE">
              <a:solidFill>
                <a:prstClr val="black">
                  <a:tint val="75000"/>
                </a:prstClr>
              </a:solidFill>
            </a:endParaRPr>
          </a:p>
        </p:txBody>
      </p:sp>
    </p:spTree>
    <p:extLst>
      <p:ext uri="{BB962C8B-B14F-4D97-AF65-F5344CB8AC3E}">
        <p14:creationId xmlns:p14="http://schemas.microsoft.com/office/powerpoint/2010/main" val="1927953282"/>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5" r:id="rId12"/>
    <p:sldLayoutId id="2147483676" r:id="rId13"/>
    <p:sldLayoutId id="2147483677"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 Id="rId3" Type="http://schemas.openxmlformats.org/officeDocument/2006/relationships/hyperlink" Target="https://www.facebook.com/hashtag/codee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 Id="rId3" Type="http://schemas.openxmlformats.org/officeDocument/2006/relationships/hyperlink" Target="https://www.facebook.com/hashtag/codee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hyperlink" Target="http://youtu.be/k5ciSFjEN1c" TargetMode="External"/><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s://www.facebook.com/hashtag/codeeu" TargetMode="External"/><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www.facebook.com/hashtag/codeeu" TargetMode="External"/><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91F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l="3172" t="16767" r="6789" b="22898"/>
          <a:stretch/>
        </p:blipFill>
        <p:spPr>
          <a:xfrm>
            <a:off x="0" y="1059582"/>
            <a:ext cx="9144000" cy="4083918"/>
          </a:xfrm>
          <a:prstGeom prst="rect">
            <a:avLst/>
          </a:prstGeom>
        </p:spPr>
      </p:pic>
      <p:sp>
        <p:nvSpPr>
          <p:cNvPr id="2" name="Rectangle 1"/>
          <p:cNvSpPr/>
          <p:nvPr/>
        </p:nvSpPr>
        <p:spPr>
          <a:xfrm>
            <a:off x="0" y="123479"/>
            <a:ext cx="9144000" cy="830997"/>
          </a:xfrm>
          <a:prstGeom prst="rect">
            <a:avLst/>
          </a:prstGeom>
        </p:spPr>
        <p:txBody>
          <a:bodyPr wrap="square">
            <a:spAutoFit/>
          </a:bodyPr>
          <a:lstStyle/>
          <a:p>
            <a:pPr algn="just"/>
            <a:r>
              <a:rPr lang="en-US" sz="1600" b="1" dirty="0">
                <a:latin typeface="Open Sans"/>
                <a:cs typeface="Open Sans"/>
              </a:rPr>
              <a:t>Giving kids and young people all over the world better access to the Magic behind the technology that surrounds us and touches almost everything that we do in our lives, CoderDojo is a global community of free programming clubs for young people.</a:t>
            </a:r>
          </a:p>
        </p:txBody>
      </p:sp>
      <p:sp>
        <p:nvSpPr>
          <p:cNvPr id="4" name="TextBox 3"/>
          <p:cNvSpPr txBox="1"/>
          <p:nvPr/>
        </p:nvSpPr>
        <p:spPr>
          <a:xfrm>
            <a:off x="8100396" y="2139702"/>
            <a:ext cx="45719" cy="369332"/>
          </a:xfrm>
          <a:prstGeom prst="rect">
            <a:avLst/>
          </a:prstGeom>
          <a:noFill/>
        </p:spPr>
        <p:txBody>
          <a:bodyPr wrap="square" rtlCol="0">
            <a:spAutoFit/>
          </a:bodyPr>
          <a:lstStyle/>
          <a:p>
            <a:endParaRPr lang="en-US" dirty="0"/>
          </a:p>
        </p:txBody>
      </p:sp>
      <p:sp>
        <p:nvSpPr>
          <p:cNvPr id="7" name="Rectangle 6"/>
          <p:cNvSpPr/>
          <p:nvPr/>
        </p:nvSpPr>
        <p:spPr>
          <a:xfrm>
            <a:off x="0" y="3955628"/>
            <a:ext cx="3491880" cy="1203598"/>
          </a:xfrm>
          <a:prstGeom prst="rect">
            <a:avLst/>
          </a:prstGeom>
          <a:solidFill>
            <a:schemeClr val="tx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CDFoundation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4083918"/>
            <a:ext cx="2968752" cy="911352"/>
          </a:xfrm>
          <a:prstGeom prst="rect">
            <a:avLst/>
          </a:prstGeom>
        </p:spPr>
      </p:pic>
    </p:spTree>
    <p:extLst>
      <p:ext uri="{BB962C8B-B14F-4D97-AF65-F5344CB8AC3E}">
        <p14:creationId xmlns:p14="http://schemas.microsoft.com/office/powerpoint/2010/main" val="12247751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791FE"/>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lgn="r"/>
            <a:fld id="{C8507A14-4665-4A48-8705-D94B2A19126F}" type="slidenum">
              <a:rPr lang="nl-NL" smtClean="0"/>
              <a:pPr algn="r"/>
              <a:t>10</a:t>
            </a:fld>
            <a:endParaRPr lang="nl-NL" dirty="0"/>
          </a:p>
        </p:txBody>
      </p:sp>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32" y="2283719"/>
            <a:ext cx="5056745" cy="285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2356144081"/>
              </p:ext>
            </p:extLst>
          </p:nvPr>
        </p:nvGraphicFramePr>
        <p:xfrm>
          <a:off x="35496" y="483519"/>
          <a:ext cx="9073008" cy="2034226"/>
        </p:xfrm>
        <a:graphic>
          <a:graphicData uri="http://schemas.openxmlformats.org/drawingml/2006/table">
            <a:tbl>
              <a:tblPr firstRow="1" bandRow="1">
                <a:tableStyleId>{F5AB1C69-6EDB-4FF4-983F-18BD219EF322}</a:tableStyleId>
              </a:tblPr>
              <a:tblGrid>
                <a:gridCol w="1080120"/>
                <a:gridCol w="1368152"/>
                <a:gridCol w="5256584"/>
                <a:gridCol w="1368152"/>
              </a:tblGrid>
              <a:tr h="355377">
                <a:tc>
                  <a:txBody>
                    <a:bodyPr/>
                    <a:lstStyle/>
                    <a:p>
                      <a:r>
                        <a:rPr lang="en-US" sz="1000" baseline="0" dirty="0" smtClean="0">
                          <a:latin typeface="Open sans"/>
                          <a:cs typeface="Open sans"/>
                        </a:rPr>
                        <a:t>T</a:t>
                      </a:r>
                      <a:r>
                        <a:rPr lang="en-US" sz="1000" dirty="0" smtClean="0">
                          <a:latin typeface="Open sans"/>
                          <a:cs typeface="Open sans"/>
                        </a:rPr>
                        <a:t>arget</a:t>
                      </a:r>
                      <a:r>
                        <a:rPr lang="en-US" sz="1000" baseline="0" dirty="0" smtClean="0">
                          <a:latin typeface="Open sans"/>
                          <a:cs typeface="Open sans"/>
                        </a:rPr>
                        <a:t> audience</a:t>
                      </a:r>
                      <a:endParaRPr lang="en-IE" sz="1000" dirty="0">
                        <a:latin typeface="Open sans"/>
                        <a:cs typeface="Open sans"/>
                      </a:endParaRPr>
                    </a:p>
                  </a:txBody>
                  <a:tcPr marT="34290" marB="34290"/>
                </a:tc>
                <a:tc>
                  <a:txBody>
                    <a:bodyPr/>
                    <a:lstStyle/>
                    <a:p>
                      <a:r>
                        <a:rPr lang="en-US" sz="1000" dirty="0" smtClean="0">
                          <a:latin typeface="Open sans"/>
                          <a:cs typeface="Open sans"/>
                        </a:rPr>
                        <a:t>Social Media platform</a:t>
                      </a:r>
                      <a:endParaRPr lang="en-IE" sz="1000" dirty="0">
                        <a:latin typeface="Open sans"/>
                        <a:cs typeface="Open sans"/>
                      </a:endParaRPr>
                    </a:p>
                  </a:txBody>
                  <a:tcPr marT="34290" marB="34290"/>
                </a:tc>
                <a:tc>
                  <a:txBody>
                    <a:bodyPr/>
                    <a:lstStyle/>
                    <a:p>
                      <a:r>
                        <a:rPr lang="en-US" sz="1000" dirty="0" smtClean="0">
                          <a:latin typeface="Open sans"/>
                          <a:cs typeface="Open sans"/>
                        </a:rPr>
                        <a:t>Suggested social</a:t>
                      </a:r>
                      <a:r>
                        <a:rPr lang="en-US" sz="1000" baseline="0" dirty="0" smtClean="0">
                          <a:latin typeface="Open sans"/>
                          <a:cs typeface="Open sans"/>
                        </a:rPr>
                        <a:t> media l</a:t>
                      </a:r>
                      <a:r>
                        <a:rPr lang="en-US" sz="1000" dirty="0" smtClean="0">
                          <a:latin typeface="Open sans"/>
                          <a:cs typeface="Open sans"/>
                        </a:rPr>
                        <a:t>ead</a:t>
                      </a:r>
                      <a:r>
                        <a:rPr lang="en-US" sz="1000" baseline="0" dirty="0" smtClean="0">
                          <a:latin typeface="Open sans"/>
                          <a:cs typeface="Open sans"/>
                        </a:rPr>
                        <a:t> line</a:t>
                      </a:r>
                      <a:endParaRPr lang="en-IE" sz="1000" dirty="0">
                        <a:latin typeface="Open sans"/>
                        <a:cs typeface="Open sans"/>
                      </a:endParaRPr>
                    </a:p>
                  </a:txBody>
                  <a:tcPr marT="34290" marB="34290"/>
                </a:tc>
                <a:tc>
                  <a:txBody>
                    <a:bodyPr/>
                    <a:lstStyle/>
                    <a:p>
                      <a:r>
                        <a:rPr lang="en-US" sz="1000" dirty="0" smtClean="0">
                          <a:latin typeface="Open sans"/>
                          <a:cs typeface="Open sans"/>
                        </a:rPr>
                        <a:t> Link to landing page</a:t>
                      </a:r>
                      <a:endParaRPr lang="en-IE" sz="1000" dirty="0">
                        <a:latin typeface="Open sans"/>
                        <a:cs typeface="Open sans"/>
                      </a:endParaRPr>
                    </a:p>
                  </a:txBody>
                  <a:tcPr marT="34290" marB="34290"/>
                </a:tc>
              </a:tr>
              <a:tr h="1660846">
                <a:tc>
                  <a:txBody>
                    <a:bodyPr/>
                    <a:lstStyle/>
                    <a:p>
                      <a:r>
                        <a:rPr lang="en-US" sz="1000" baseline="0" dirty="0" smtClean="0">
                          <a:latin typeface="Open sans"/>
                          <a:cs typeface="Open sans"/>
                        </a:rPr>
                        <a:t> Parents</a:t>
                      </a:r>
                      <a:endParaRPr lang="en-IE" sz="1000" dirty="0">
                        <a:latin typeface="Open sans"/>
                        <a:cs typeface="Open sans"/>
                      </a:endParaRPr>
                    </a:p>
                  </a:txBody>
                  <a:tcPr marT="34290" marB="34290"/>
                </a:tc>
                <a:tc>
                  <a:txBody>
                    <a:bodyPr/>
                    <a:lstStyle/>
                    <a:p>
                      <a:r>
                        <a:rPr lang="en-US" sz="1000" dirty="0" smtClean="0">
                          <a:latin typeface="Open sans"/>
                          <a:cs typeface="Open sans"/>
                        </a:rPr>
                        <a:t>For</a:t>
                      </a:r>
                      <a:r>
                        <a:rPr lang="en-US" sz="1000" baseline="0" dirty="0" smtClean="0">
                          <a:latin typeface="Open sans"/>
                          <a:cs typeface="Open sans"/>
                        </a:rPr>
                        <a:t> use on any social media platform.</a:t>
                      </a:r>
                    </a:p>
                    <a:p>
                      <a:endParaRPr lang="en-US" sz="1000" baseline="0" dirty="0" smtClean="0">
                        <a:latin typeface="Open sans"/>
                        <a:cs typeface="Open sans"/>
                      </a:endParaRPr>
                    </a:p>
                    <a:p>
                      <a:r>
                        <a:rPr lang="en-US" sz="1000" baseline="0" dirty="0" smtClean="0">
                          <a:latin typeface="Open sans"/>
                          <a:cs typeface="Open sans"/>
                        </a:rPr>
                        <a:t>Twitter</a:t>
                      </a:r>
                    </a:p>
                    <a:p>
                      <a:r>
                        <a:rPr lang="en-US" sz="1000" baseline="0" dirty="0" smtClean="0">
                          <a:latin typeface="Open sans"/>
                          <a:cs typeface="Open sans"/>
                        </a:rPr>
                        <a:t>Facebook</a:t>
                      </a:r>
                    </a:p>
                    <a:p>
                      <a:r>
                        <a:rPr lang="en-US" sz="1000" baseline="0" dirty="0" smtClean="0">
                          <a:latin typeface="Open sans"/>
                          <a:cs typeface="Open sans"/>
                        </a:rPr>
                        <a:t>G+</a:t>
                      </a:r>
                    </a:p>
                    <a:p>
                      <a:r>
                        <a:rPr lang="en-US" sz="1000" baseline="0" dirty="0" smtClean="0">
                          <a:latin typeface="Open sans"/>
                          <a:cs typeface="Open sans"/>
                        </a:rPr>
                        <a:t>LinkedIn</a:t>
                      </a:r>
                    </a:p>
                  </a:txBody>
                  <a:tcPr marT="34290" marB="34290"/>
                </a:tc>
                <a:tc>
                  <a:txBody>
                    <a:bodyPr/>
                    <a:lstStyle/>
                    <a:p>
                      <a:r>
                        <a:rPr lang="en-US" sz="1000" baseline="0" dirty="0" smtClean="0">
                          <a:latin typeface="Open sans"/>
                          <a:cs typeface="Open sans"/>
                        </a:rPr>
                        <a:t>1. Start your own CoderDojo coding club and give young people in your area access to new coding superpowers and see them create something truly awesome!</a:t>
                      </a:r>
                    </a:p>
                    <a:p>
                      <a:endParaRPr lang="en-US" sz="10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US" sz="1000" baseline="0" dirty="0" smtClean="0">
                          <a:latin typeface="Open sans"/>
                          <a:cs typeface="Open sans"/>
                        </a:rPr>
                        <a:t>2. Did you know your child can learn to code in a fun and social after school environment? Look up your local CoderDojo to find out more!</a:t>
                      </a:r>
                    </a:p>
                    <a:p>
                      <a:endParaRPr lang="en-US" sz="10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US" sz="1000" baseline="0" dirty="0" smtClean="0">
                          <a:latin typeface="Open sans"/>
                          <a:cs typeface="Open sans"/>
                        </a:rPr>
                        <a:t>3. Digital Superheroes WANTED</a:t>
                      </a:r>
                      <a:r>
                        <a:rPr lang="en-IE" sz="1000" dirty="0" smtClean="0">
                          <a:latin typeface="Open sans"/>
                          <a:cs typeface="Open sans"/>
                        </a:rPr>
                        <a:t>!</a:t>
                      </a:r>
                      <a:r>
                        <a:rPr lang="en-IE" sz="1000" baseline="0" dirty="0" smtClean="0">
                          <a:latin typeface="Open sans"/>
                          <a:cs typeface="Open sans"/>
                        </a:rPr>
                        <a:t> Start a CoderDojo coding club and help</a:t>
                      </a:r>
                      <a:r>
                        <a:rPr lang="en-IE" sz="1000" dirty="0" smtClean="0">
                          <a:latin typeface="Open sans"/>
                          <a:cs typeface="Open sans"/>
                        </a:rPr>
                        <a:t> young</a:t>
                      </a:r>
                      <a:r>
                        <a:rPr lang="en-IE" sz="1000" baseline="0" dirty="0" smtClean="0">
                          <a:latin typeface="Open sans"/>
                          <a:cs typeface="Open sans"/>
                        </a:rPr>
                        <a:t> people develop the coding superpowers to become the next generation of Digital Superheroes. </a:t>
                      </a:r>
                      <a:endParaRPr lang="en-IE" sz="100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endParaRPr lang="en-US" sz="1000" baseline="0" dirty="0" smtClean="0">
                        <a:latin typeface="Open sans"/>
                        <a:cs typeface="Open sans"/>
                      </a:endParaRPr>
                    </a:p>
                    <a:p>
                      <a:r>
                        <a:rPr lang="en-US" sz="1000" baseline="0" dirty="0" err="1" smtClean="0">
                          <a:latin typeface="Open sans"/>
                          <a:cs typeface="Open sans"/>
                        </a:rPr>
                        <a:t>Hashtags</a:t>
                      </a:r>
                      <a:r>
                        <a:rPr lang="en-US" sz="1000" baseline="0" dirty="0" smtClean="0">
                          <a:latin typeface="Open sans"/>
                          <a:cs typeface="Open sans"/>
                        </a:rPr>
                        <a:t>: </a:t>
                      </a:r>
                      <a:r>
                        <a:rPr lang="en-IE" sz="1000" dirty="0" smtClean="0">
                          <a:effectLst/>
                          <a:latin typeface="Open sans"/>
                          <a:cs typeface="Open sans"/>
                        </a:rPr>
                        <a:t>#powerful</a:t>
                      </a:r>
                      <a:r>
                        <a:rPr lang="en-IE" sz="1000" baseline="0" dirty="0" smtClean="0">
                          <a:effectLst/>
                          <a:latin typeface="Open sans"/>
                          <a:cs typeface="Open sans"/>
                        </a:rPr>
                        <a:t>play #CoderDojo </a:t>
                      </a:r>
                      <a:r>
                        <a:rPr lang="en-IE" sz="1000" dirty="0" smtClean="0">
                          <a:effectLst/>
                          <a:latin typeface="Open sans"/>
                          <a:cs typeface="Open sans"/>
                          <a:hlinkClick r:id="rId3"/>
                        </a:rPr>
                        <a:t>#codeEU</a:t>
                      </a:r>
                      <a:r>
                        <a:rPr lang="en-IE" sz="1000" dirty="0" smtClean="0">
                          <a:effectLst/>
                          <a:latin typeface="Open sans"/>
                          <a:cs typeface="Open sans"/>
                        </a:rPr>
                        <a:t> #eskills </a:t>
                      </a:r>
                      <a:endParaRPr lang="en-IE" sz="1000" dirty="0">
                        <a:latin typeface="Open sans"/>
                        <a:cs typeface="Open sans"/>
                      </a:endParaRPr>
                    </a:p>
                  </a:txBody>
                  <a:tcPr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00" dirty="0" smtClean="0">
                          <a:latin typeface="Open sans"/>
                          <a:cs typeface="Open sans"/>
                        </a:rPr>
                        <a:t>http://</a:t>
                      </a:r>
                      <a:r>
                        <a:rPr lang="en-US" sz="1000" dirty="0" err="1" smtClean="0">
                          <a:latin typeface="Open sans"/>
                          <a:cs typeface="Open sans"/>
                        </a:rPr>
                        <a:t>bit.ly</a:t>
                      </a:r>
                      <a:r>
                        <a:rPr lang="en-US" sz="1000" dirty="0" smtClean="0">
                          <a:latin typeface="Open sans"/>
                          <a:cs typeface="Open sans"/>
                        </a:rPr>
                        <a:t>/1pHYegt</a:t>
                      </a:r>
                      <a:endParaRPr lang="en-US" sz="1000" baseline="0" dirty="0" smtClean="0">
                        <a:latin typeface="Open sans"/>
                        <a:cs typeface="Open sans"/>
                      </a:endParaRPr>
                    </a:p>
                  </a:txBody>
                  <a:tcPr marT="34290" marB="34290"/>
                </a:tc>
              </a:tr>
            </a:tbl>
          </a:graphicData>
        </a:graphic>
      </p:graphicFrame>
      <p:sp>
        <p:nvSpPr>
          <p:cNvPr id="7" name="Rectangle 6"/>
          <p:cNvSpPr/>
          <p:nvPr/>
        </p:nvSpPr>
        <p:spPr>
          <a:xfrm>
            <a:off x="638676" y="0"/>
            <a:ext cx="7675148" cy="461665"/>
          </a:xfrm>
          <a:prstGeom prst="rect">
            <a:avLst/>
          </a:prstGeom>
        </p:spPr>
        <p:txBody>
          <a:bodyPr wrap="none">
            <a:spAutoFit/>
          </a:bodyPr>
          <a:lstStyle/>
          <a:p>
            <a:pPr algn="ctr"/>
            <a:r>
              <a:rPr lang="en-US" sz="2400" b="1" dirty="0">
                <a:solidFill>
                  <a:srgbClr val="FFFFFF"/>
                </a:solidFill>
                <a:latin typeface="Open sans"/>
                <a:cs typeface="Open sans"/>
              </a:rPr>
              <a:t>Image 3</a:t>
            </a:r>
            <a:r>
              <a:rPr lang="en-US" sz="2400" b="1" dirty="0" smtClean="0">
                <a:solidFill>
                  <a:srgbClr val="FFFFFF"/>
                </a:solidFill>
                <a:latin typeface="Open sans"/>
                <a:cs typeface="Open sans"/>
              </a:rPr>
              <a:t> </a:t>
            </a:r>
            <a:r>
              <a:rPr lang="en-US" sz="2400" b="1" dirty="0">
                <a:solidFill>
                  <a:srgbClr val="FFFFFF"/>
                </a:solidFill>
                <a:latin typeface="Open sans"/>
                <a:cs typeface="Open sans"/>
              </a:rPr>
              <a:t>–  </a:t>
            </a:r>
            <a:r>
              <a:rPr lang="en-US" sz="2400" b="1" dirty="0" smtClean="0">
                <a:solidFill>
                  <a:srgbClr val="FFFFFF"/>
                </a:solidFill>
                <a:latin typeface="Open sans"/>
                <a:cs typeface="Open sans"/>
              </a:rPr>
              <a:t>Promoting CoderDojo after school clubs</a:t>
            </a:r>
            <a:endParaRPr lang="en-IE" sz="2400" b="1" dirty="0">
              <a:solidFill>
                <a:srgbClr val="FFFFFF"/>
              </a:solidFill>
              <a:latin typeface="Open sans"/>
              <a:cs typeface="Open sans"/>
            </a:endParaRPr>
          </a:p>
        </p:txBody>
      </p:sp>
    </p:spTree>
    <p:extLst>
      <p:ext uri="{BB962C8B-B14F-4D97-AF65-F5344CB8AC3E}">
        <p14:creationId xmlns:p14="http://schemas.microsoft.com/office/powerpoint/2010/main" val="36959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derDojo_superpower_image2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94459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263A"/>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lgn="r"/>
            <a:fld id="{C8507A14-4665-4A48-8705-D94B2A19126F}" type="slidenum">
              <a:rPr lang="nl-NL" smtClean="0"/>
              <a:pPr algn="r"/>
              <a:t>12</a:t>
            </a:fld>
            <a:endParaRPr lang="nl-NL" dirty="0"/>
          </a:p>
        </p:txBody>
      </p:sp>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40" y="2283718"/>
            <a:ext cx="4806669" cy="285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2353890218"/>
              </p:ext>
            </p:extLst>
          </p:nvPr>
        </p:nvGraphicFramePr>
        <p:xfrm>
          <a:off x="35496" y="411510"/>
          <a:ext cx="9073008" cy="1965960"/>
        </p:xfrm>
        <a:graphic>
          <a:graphicData uri="http://schemas.openxmlformats.org/drawingml/2006/table">
            <a:tbl>
              <a:tblPr firstRow="1" bandRow="1">
                <a:tableStyleId>{F5AB1C69-6EDB-4FF4-983F-18BD219EF322}</a:tableStyleId>
              </a:tblPr>
              <a:tblGrid>
                <a:gridCol w="1080120"/>
                <a:gridCol w="1656184"/>
                <a:gridCol w="4824536"/>
                <a:gridCol w="1512168"/>
              </a:tblGrid>
              <a:tr h="365760">
                <a:tc>
                  <a:txBody>
                    <a:bodyPr/>
                    <a:lstStyle/>
                    <a:p>
                      <a:r>
                        <a:rPr lang="en-US" sz="1000" baseline="0" dirty="0" smtClean="0">
                          <a:latin typeface="Open sans"/>
                          <a:cs typeface="Open sans"/>
                        </a:rPr>
                        <a:t>T</a:t>
                      </a:r>
                      <a:r>
                        <a:rPr lang="en-US" sz="1000" dirty="0" smtClean="0">
                          <a:latin typeface="Open sans"/>
                          <a:cs typeface="Open sans"/>
                        </a:rPr>
                        <a:t>arget</a:t>
                      </a:r>
                      <a:r>
                        <a:rPr lang="en-US" sz="1000" baseline="0" dirty="0" smtClean="0">
                          <a:latin typeface="Open sans"/>
                          <a:cs typeface="Open sans"/>
                        </a:rPr>
                        <a:t> audience</a:t>
                      </a:r>
                      <a:endParaRPr lang="en-IE" sz="1000" dirty="0">
                        <a:latin typeface="Open sans"/>
                        <a:cs typeface="Open sans"/>
                      </a:endParaRPr>
                    </a:p>
                  </a:txBody>
                  <a:tcPr marT="34290" marB="34290"/>
                </a:tc>
                <a:tc>
                  <a:txBody>
                    <a:bodyPr/>
                    <a:lstStyle/>
                    <a:p>
                      <a:r>
                        <a:rPr lang="en-US" sz="1000" dirty="0" smtClean="0">
                          <a:latin typeface="Open sans"/>
                          <a:cs typeface="Open sans"/>
                        </a:rPr>
                        <a:t>Social Media Platforms</a:t>
                      </a:r>
                      <a:endParaRPr lang="en-IE" sz="1000" dirty="0">
                        <a:latin typeface="Open sans"/>
                        <a:cs typeface="Open sans"/>
                      </a:endParaRPr>
                    </a:p>
                  </a:txBody>
                  <a:tcPr marT="34290" marB="34290"/>
                </a:tc>
                <a:tc>
                  <a:txBody>
                    <a:bodyPr/>
                    <a:lstStyle/>
                    <a:p>
                      <a:r>
                        <a:rPr lang="en-US" sz="1000" dirty="0" smtClean="0">
                          <a:latin typeface="Open sans"/>
                          <a:cs typeface="Open sans"/>
                        </a:rPr>
                        <a:t>Suggested social</a:t>
                      </a:r>
                      <a:r>
                        <a:rPr lang="en-US" sz="1000" baseline="0" dirty="0" smtClean="0">
                          <a:latin typeface="Open sans"/>
                          <a:cs typeface="Open sans"/>
                        </a:rPr>
                        <a:t> media l</a:t>
                      </a:r>
                      <a:r>
                        <a:rPr lang="en-US" sz="1000" dirty="0" smtClean="0">
                          <a:latin typeface="Open sans"/>
                          <a:cs typeface="Open sans"/>
                        </a:rPr>
                        <a:t>ead</a:t>
                      </a:r>
                      <a:r>
                        <a:rPr lang="en-US" sz="1000" baseline="0" dirty="0" smtClean="0">
                          <a:latin typeface="Open sans"/>
                          <a:cs typeface="Open sans"/>
                        </a:rPr>
                        <a:t> line</a:t>
                      </a:r>
                      <a:endParaRPr lang="en-IE" sz="1000" dirty="0">
                        <a:latin typeface="Open sans"/>
                        <a:cs typeface="Open sans"/>
                      </a:endParaRPr>
                    </a:p>
                  </a:txBody>
                  <a:tcPr marT="34290" marB="34290"/>
                </a:tc>
                <a:tc>
                  <a:txBody>
                    <a:bodyPr/>
                    <a:lstStyle/>
                    <a:p>
                      <a:r>
                        <a:rPr lang="en-US" sz="1000" dirty="0" smtClean="0">
                          <a:latin typeface="Open sans"/>
                          <a:cs typeface="Open sans"/>
                        </a:rPr>
                        <a:t> Link to landing page</a:t>
                      </a:r>
                      <a:endParaRPr lang="en-IE" sz="1000" dirty="0">
                        <a:latin typeface="Open sans"/>
                        <a:cs typeface="Open sans"/>
                      </a:endParaRPr>
                    </a:p>
                  </a:txBody>
                  <a:tcPr marT="34290" marB="34290"/>
                </a:tc>
              </a:tr>
              <a:tr h="1592580">
                <a:tc>
                  <a:txBody>
                    <a:bodyPr/>
                    <a:lstStyle/>
                    <a:p>
                      <a:r>
                        <a:rPr lang="en-US" sz="1000" dirty="0" smtClean="0">
                          <a:latin typeface="Open sans"/>
                          <a:cs typeface="Open sans"/>
                        </a:rPr>
                        <a:t>People</a:t>
                      </a:r>
                      <a:r>
                        <a:rPr lang="en-US" sz="1000" baseline="0" dirty="0" smtClean="0">
                          <a:latin typeface="Open sans"/>
                          <a:cs typeface="Open sans"/>
                        </a:rPr>
                        <a:t> with coding skills.</a:t>
                      </a:r>
                      <a:endParaRPr lang="en-IE" sz="1000" dirty="0">
                        <a:latin typeface="Open sans"/>
                        <a:cs typeface="Open sans"/>
                      </a:endParaRPr>
                    </a:p>
                  </a:txBody>
                  <a:tcPr marT="34290" marB="34290"/>
                </a:tc>
                <a:tc>
                  <a:txBody>
                    <a:bodyPr/>
                    <a:lstStyle/>
                    <a:p>
                      <a:r>
                        <a:rPr lang="en-US" sz="1000" baseline="0" dirty="0" smtClean="0">
                          <a:latin typeface="Open sans"/>
                          <a:cs typeface="Open sans"/>
                        </a:rPr>
                        <a:t>Coding sites for coding professionals.</a:t>
                      </a:r>
                    </a:p>
                    <a:p>
                      <a:endParaRPr lang="en-US" sz="1000" baseline="0" dirty="0" smtClean="0">
                        <a:latin typeface="Open sans"/>
                        <a:cs typeface="Open sans"/>
                      </a:endParaRPr>
                    </a:p>
                    <a:p>
                      <a:r>
                        <a:rPr lang="en-US" sz="1000" baseline="0" dirty="0" smtClean="0">
                          <a:latin typeface="Open sans"/>
                          <a:cs typeface="Open sans"/>
                        </a:rPr>
                        <a:t>Identify a few sites in your market and ask if they will promote the campaign</a:t>
                      </a:r>
                      <a:endParaRPr lang="en-IE" sz="1000" dirty="0">
                        <a:latin typeface="Open sans"/>
                        <a:cs typeface="Open sans"/>
                      </a:endParaRPr>
                    </a:p>
                  </a:txBody>
                  <a:tcPr marT="34290" marB="34290"/>
                </a:tc>
                <a:tc>
                  <a:txBody>
                    <a:bodyPr/>
                    <a:lstStyle/>
                    <a:p>
                      <a:pPr marL="0" marR="0" indent="0" algn="l" defTabSz="914284" rtl="0" eaLnBrk="1" fontAlgn="auto" latinLnBrk="0" hangingPunct="1">
                        <a:lnSpc>
                          <a:spcPct val="100000"/>
                        </a:lnSpc>
                        <a:spcBef>
                          <a:spcPts val="0"/>
                        </a:spcBef>
                        <a:spcAft>
                          <a:spcPts val="0"/>
                        </a:spcAft>
                        <a:buClrTx/>
                        <a:buSzTx/>
                        <a:buFontTx/>
                        <a:buNone/>
                        <a:tabLst/>
                        <a:defRPr/>
                      </a:pPr>
                      <a:r>
                        <a:rPr lang="en-IE" sz="1000" dirty="0" smtClean="0">
                          <a:latin typeface="Open sans"/>
                          <a:cs typeface="Open sans"/>
                        </a:rPr>
                        <a:t>1. Can</a:t>
                      </a:r>
                      <a:r>
                        <a:rPr lang="en-IE" sz="1000" baseline="0" dirty="0" smtClean="0">
                          <a:latin typeface="Open sans"/>
                          <a:cs typeface="Open sans"/>
                        </a:rPr>
                        <a:t> you code? Share your coding knowledge and inspire the next generation o</a:t>
                      </a:r>
                      <a:r>
                        <a:rPr lang="en-IE" sz="1000" dirty="0" smtClean="0">
                          <a:latin typeface="Open sans"/>
                          <a:cs typeface="Open sans"/>
                        </a:rPr>
                        <a:t>f young coders at your local CoderDojo!</a:t>
                      </a:r>
                      <a:endParaRPr lang="en-IE" sz="10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endParaRPr lang="en-IE" sz="100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IE" sz="1000" dirty="0" smtClean="0">
                          <a:latin typeface="Open sans"/>
                          <a:cs typeface="Open sans"/>
                        </a:rPr>
                        <a:t>2. Love coding? Make a difference and inspire young people to code at your local CoderDojo!</a:t>
                      </a:r>
                    </a:p>
                    <a:p>
                      <a:pPr marL="0" marR="0" indent="0" algn="l" defTabSz="914284" rtl="0" eaLnBrk="1" fontAlgn="auto" latinLnBrk="0" hangingPunct="1">
                        <a:lnSpc>
                          <a:spcPct val="100000"/>
                        </a:lnSpc>
                        <a:spcBef>
                          <a:spcPts val="0"/>
                        </a:spcBef>
                        <a:spcAft>
                          <a:spcPts val="0"/>
                        </a:spcAft>
                        <a:buClrTx/>
                        <a:buSzTx/>
                        <a:buFontTx/>
                        <a:buNone/>
                        <a:tabLst/>
                        <a:defRPr/>
                      </a:pPr>
                      <a:endParaRPr lang="en-IE" sz="100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IE" sz="1000" dirty="0" smtClean="0">
                          <a:latin typeface="Open sans"/>
                          <a:cs typeface="Open sans"/>
                        </a:rPr>
                        <a:t>3. Do you</a:t>
                      </a:r>
                      <a:r>
                        <a:rPr lang="en-IE" sz="1000" baseline="0" dirty="0" smtClean="0">
                          <a:latin typeface="Open sans"/>
                          <a:cs typeface="Open sans"/>
                        </a:rPr>
                        <a:t> know how to code? How about Mentoring the next gneration of digital creators at your local CoderDojo coding club.</a:t>
                      </a:r>
                      <a:endParaRPr lang="en-IE" sz="100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endParaRPr lang="en-US" sz="1000" baseline="0" dirty="0" smtClean="0">
                        <a:latin typeface="Open sans"/>
                        <a:cs typeface="Open sans"/>
                      </a:endParaRPr>
                    </a:p>
                    <a:p>
                      <a:r>
                        <a:rPr lang="en-US" sz="1000" baseline="0" dirty="0" err="1" smtClean="0">
                          <a:latin typeface="Open sans"/>
                          <a:cs typeface="Open sans"/>
                        </a:rPr>
                        <a:t>Hashtags</a:t>
                      </a:r>
                      <a:r>
                        <a:rPr lang="en-US" sz="1000" baseline="0" dirty="0" smtClean="0">
                          <a:latin typeface="Open sans"/>
                          <a:cs typeface="Open sans"/>
                        </a:rPr>
                        <a:t>: </a:t>
                      </a:r>
                      <a:r>
                        <a:rPr lang="en-IE" sz="1000" dirty="0" smtClean="0">
                          <a:effectLst/>
                          <a:latin typeface="Open sans"/>
                          <a:cs typeface="Open sans"/>
                        </a:rPr>
                        <a:t>#powerful</a:t>
                      </a:r>
                      <a:r>
                        <a:rPr lang="en-IE" sz="1000" baseline="0" dirty="0" smtClean="0">
                          <a:effectLst/>
                          <a:latin typeface="Open sans"/>
                          <a:cs typeface="Open sans"/>
                        </a:rPr>
                        <a:t>play #CoderDojo </a:t>
                      </a:r>
                      <a:r>
                        <a:rPr lang="en-IE" sz="1000" dirty="0" smtClean="0">
                          <a:effectLst/>
                          <a:latin typeface="Open sans"/>
                          <a:cs typeface="Open sans"/>
                          <a:hlinkClick r:id="rId3"/>
                        </a:rPr>
                        <a:t>#codeEU</a:t>
                      </a:r>
                      <a:r>
                        <a:rPr lang="en-IE" sz="1000" dirty="0" smtClean="0">
                          <a:effectLst/>
                          <a:latin typeface="Open sans"/>
                          <a:cs typeface="Open sans"/>
                        </a:rPr>
                        <a:t> #eskills </a:t>
                      </a:r>
                      <a:endParaRPr lang="en-IE" sz="1000" dirty="0">
                        <a:latin typeface="Open sans"/>
                        <a:cs typeface="Open sans"/>
                      </a:endParaRPr>
                    </a:p>
                  </a:txBody>
                  <a:tcPr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00" baseline="0" dirty="0" smtClean="0">
                          <a:latin typeface="Open sans"/>
                          <a:cs typeface="Open sans"/>
                        </a:rPr>
                        <a:t>http://</a:t>
                      </a:r>
                      <a:r>
                        <a:rPr lang="en-US" sz="1000" baseline="0" dirty="0" err="1" smtClean="0">
                          <a:latin typeface="Open sans"/>
                          <a:cs typeface="Open sans"/>
                        </a:rPr>
                        <a:t>bit.ly</a:t>
                      </a:r>
                      <a:r>
                        <a:rPr lang="en-US" sz="1000" baseline="0" dirty="0" smtClean="0">
                          <a:latin typeface="Open sans"/>
                          <a:cs typeface="Open sans"/>
                        </a:rPr>
                        <a:t>/1psIMW8</a:t>
                      </a:r>
                    </a:p>
                  </a:txBody>
                  <a:tcPr marT="34290" marB="34290"/>
                </a:tc>
              </a:tr>
            </a:tbl>
          </a:graphicData>
        </a:graphic>
      </p:graphicFrame>
      <p:sp>
        <p:nvSpPr>
          <p:cNvPr id="10" name="Title 2"/>
          <p:cNvSpPr>
            <a:spLocks noGrp="1"/>
          </p:cNvSpPr>
          <p:nvPr>
            <p:ph type="title"/>
          </p:nvPr>
        </p:nvSpPr>
        <p:spPr>
          <a:xfrm>
            <a:off x="323528" y="2"/>
            <a:ext cx="8560172" cy="327013"/>
          </a:xfrm>
        </p:spPr>
        <p:txBody>
          <a:bodyPr>
            <a:noAutofit/>
          </a:bodyPr>
          <a:lstStyle/>
          <a:p>
            <a:pPr algn="ctr"/>
            <a:r>
              <a:rPr lang="en-US" sz="2400" b="1" dirty="0" smtClean="0">
                <a:latin typeface="Open sans"/>
                <a:cs typeface="Open sans"/>
              </a:rPr>
              <a:t> Image 4 - People in technology / Programmers</a:t>
            </a:r>
            <a:endParaRPr lang="en-IE" sz="2400" b="1" dirty="0">
              <a:latin typeface="Open sans"/>
              <a:cs typeface="Open sans"/>
            </a:endParaRPr>
          </a:p>
        </p:txBody>
      </p:sp>
    </p:spTree>
    <p:extLst>
      <p:ext uri="{BB962C8B-B14F-4D97-AF65-F5344CB8AC3E}">
        <p14:creationId xmlns:p14="http://schemas.microsoft.com/office/powerpoint/2010/main" val="828952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derDojo_superpower_image4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979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0370512713_4e9610aae8_k.jpg"/>
          <p:cNvPicPr/>
          <p:nvPr/>
        </p:nvPicPr>
        <p:blipFill rotWithShape="1">
          <a:blip r:embed="rId3">
            <a:extLst/>
          </a:blip>
          <a:srcRect l="1151" t="14168" r="1741" b="3460"/>
          <a:stretch/>
        </p:blipFill>
        <p:spPr>
          <a:xfrm>
            <a:off x="0" y="1"/>
            <a:ext cx="9157926" cy="5143500"/>
          </a:xfrm>
          <a:prstGeom prst="rect">
            <a:avLst/>
          </a:prstGeom>
          <a:ln w="12700">
            <a:miter lim="400000"/>
          </a:ln>
        </p:spPr>
      </p:pic>
      <p:sp>
        <p:nvSpPr>
          <p:cNvPr id="3" name="Shape 149"/>
          <p:cNvSpPr/>
          <p:nvPr/>
        </p:nvSpPr>
        <p:spPr>
          <a:xfrm>
            <a:off x="1980397" y="915566"/>
            <a:ext cx="4679835" cy="936104"/>
          </a:xfrm>
          <a:prstGeom prst="rect">
            <a:avLst/>
          </a:prstGeom>
          <a:solidFill>
            <a:srgbClr val="3791FE"/>
          </a:solidFill>
          <a:ln w="12700">
            <a:miter lim="400000"/>
          </a:ln>
        </p:spPr>
        <p:txBody>
          <a:bodyPr lIns="0" tIns="0" rIns="0" bIns="0" anchor="ctr"/>
          <a:lstStyle/>
          <a:p>
            <a:pPr lvl="0" algn="ctr" defTabSz="584200">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400"/>
          </a:p>
        </p:txBody>
      </p:sp>
      <p:sp>
        <p:nvSpPr>
          <p:cNvPr id="4" name="Shape 160"/>
          <p:cNvSpPr/>
          <p:nvPr/>
        </p:nvSpPr>
        <p:spPr>
          <a:xfrm>
            <a:off x="3131840" y="1059582"/>
            <a:ext cx="2736304" cy="441146"/>
          </a:xfrm>
          <a:prstGeom prst="rect">
            <a:avLst/>
          </a:prstGeom>
          <a:ln w="12700">
            <a:miter lim="400000"/>
          </a:ln>
          <a:effectLst>
            <a:innerShdw blurRad="63500" dist="50800" dir="10800000">
              <a:prstClr val="black">
                <a:alpha val="50000"/>
              </a:prstClr>
            </a:innerShdw>
          </a:effectLst>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584200">
              <a:defRPr sz="3500" b="1">
                <a:solidFill>
                  <a:srgbClr val="FFFFFF"/>
                </a:solidFill>
                <a:latin typeface="OpenSans-Extrabold"/>
                <a:ea typeface="OpenSans-Extrabold"/>
                <a:cs typeface="OpenSans-Extrabold"/>
                <a:sym typeface="OpenSans-Extrabold"/>
              </a:defRPr>
            </a:lvl1pPr>
          </a:lstStyle>
          <a:p>
            <a:pPr lvl="0">
              <a:defRPr sz="1800" b="0">
                <a:solidFill>
                  <a:srgbClr val="000000"/>
                </a:solidFill>
              </a:defRPr>
            </a:pPr>
            <a:endParaRPr sz="2200" b="1" dirty="0">
              <a:solidFill>
                <a:srgbClr val="FFFFFF"/>
              </a:solidFill>
              <a:latin typeface="Open Sans Extrabold"/>
              <a:cs typeface="Open Sans Extrabold"/>
            </a:endParaRPr>
          </a:p>
        </p:txBody>
      </p:sp>
      <p:sp>
        <p:nvSpPr>
          <p:cNvPr id="6" name="Rectangle 5"/>
          <p:cNvSpPr/>
          <p:nvPr/>
        </p:nvSpPr>
        <p:spPr>
          <a:xfrm>
            <a:off x="8388424" y="4866501"/>
            <a:ext cx="340658" cy="276999"/>
          </a:xfrm>
          <a:prstGeom prst="rect">
            <a:avLst/>
          </a:prstGeom>
        </p:spPr>
        <p:txBody>
          <a:bodyPr wrap="none">
            <a:spAutoFit/>
          </a:bodyPr>
          <a:lstStyle/>
          <a:p>
            <a:fld id="{87799026-2F61-6F4C-BA8C-9FAC61C7FDB0}" type="slidenum">
              <a:rPr lang="en-GB" sz="1200" smtClean="0">
                <a:solidFill>
                  <a:srgbClr val="000000"/>
                </a:solidFill>
              </a:rPr>
              <a:t>14</a:t>
            </a:fld>
            <a:endParaRPr lang="en-GB" sz="1200" dirty="0">
              <a:solidFill>
                <a:srgbClr val="000000"/>
              </a:solidFill>
            </a:endParaRPr>
          </a:p>
        </p:txBody>
      </p:sp>
      <p:sp>
        <p:nvSpPr>
          <p:cNvPr id="7" name="Shape 160"/>
          <p:cNvSpPr/>
          <p:nvPr/>
        </p:nvSpPr>
        <p:spPr>
          <a:xfrm>
            <a:off x="2051720" y="1116201"/>
            <a:ext cx="4464496" cy="471924"/>
          </a:xfrm>
          <a:prstGeom prst="rect">
            <a:avLst/>
          </a:prstGeom>
          <a:ln w="12700">
            <a:miter lim="400000"/>
          </a:ln>
          <a:effectLst>
            <a:innerShdw blurRad="63500" dist="50800" dir="10800000">
              <a:prstClr val="black">
                <a:alpha val="50000"/>
              </a:prstClr>
            </a:innerShdw>
          </a:effectLst>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584200">
              <a:defRPr sz="3500" b="1">
                <a:solidFill>
                  <a:srgbClr val="FFFFFF"/>
                </a:solidFill>
                <a:latin typeface="OpenSans-Extrabold"/>
                <a:ea typeface="OpenSans-Extrabold"/>
                <a:cs typeface="OpenSans-Extrabold"/>
                <a:sym typeface="OpenSans-Extrabold"/>
              </a:defRPr>
            </a:lvl1pPr>
          </a:lstStyle>
          <a:p>
            <a:pPr lvl="0" algn="ctr">
              <a:defRPr sz="1800" b="0">
                <a:solidFill>
                  <a:srgbClr val="000000"/>
                </a:solidFill>
              </a:defRPr>
            </a:pPr>
            <a:r>
              <a:rPr lang="en-GB" sz="2400" b="1" dirty="0" smtClean="0">
                <a:solidFill>
                  <a:srgbClr val="FFFFFF"/>
                </a:solidFill>
                <a:latin typeface="Open Sans Extrabold"/>
                <a:cs typeface="Open Sans Extrabold"/>
              </a:rPr>
              <a:t>Thank you for your support!</a:t>
            </a:r>
            <a:endParaRPr sz="2400" b="1" dirty="0">
              <a:solidFill>
                <a:srgbClr val="FFFFFF"/>
              </a:solidFill>
              <a:latin typeface="Open Sans Extrabold"/>
              <a:cs typeface="Open Sans Extrabold"/>
            </a:endParaRPr>
          </a:p>
        </p:txBody>
      </p:sp>
      <p:sp>
        <p:nvSpPr>
          <p:cNvPr id="9" name="Rectangle 8"/>
          <p:cNvSpPr/>
          <p:nvPr/>
        </p:nvSpPr>
        <p:spPr>
          <a:xfrm>
            <a:off x="2627784" y="2211710"/>
            <a:ext cx="3491880" cy="1203598"/>
          </a:xfrm>
          <a:prstGeom prst="rect">
            <a:avLst/>
          </a:prstGeom>
          <a:solidFill>
            <a:schemeClr val="tx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DFoundation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1800" y="2355726"/>
            <a:ext cx="2968752" cy="911352"/>
          </a:xfrm>
          <a:prstGeom prst="rect">
            <a:avLst/>
          </a:prstGeom>
        </p:spPr>
      </p:pic>
    </p:spTree>
    <p:extLst>
      <p:ext uri="{BB962C8B-B14F-4D97-AF65-F5344CB8AC3E}">
        <p14:creationId xmlns:p14="http://schemas.microsoft.com/office/powerpoint/2010/main" val="66362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image5.jpeg"/>
          <p:cNvPicPr/>
          <p:nvPr/>
        </p:nvPicPr>
        <p:blipFill>
          <a:blip r:embed="rId3">
            <a:extLst/>
          </a:blip>
          <a:srcRect l="1508" t="9402" r="4827" b="11023"/>
          <a:stretch>
            <a:fillRect/>
          </a:stretch>
        </p:blipFill>
        <p:spPr>
          <a:xfrm>
            <a:off x="-1" y="0"/>
            <a:ext cx="9144001" cy="5143500"/>
          </a:xfrm>
          <a:prstGeom prst="rect">
            <a:avLst/>
          </a:prstGeom>
          <a:ln w="12700">
            <a:miter lim="400000"/>
          </a:ln>
        </p:spPr>
      </p:pic>
      <p:grpSp>
        <p:nvGrpSpPr>
          <p:cNvPr id="71" name="Group 71"/>
          <p:cNvGrpSpPr/>
          <p:nvPr/>
        </p:nvGrpSpPr>
        <p:grpSpPr>
          <a:xfrm>
            <a:off x="4" y="0"/>
            <a:ext cx="3516539" cy="5143500"/>
            <a:chOff x="0" y="0"/>
            <a:chExt cx="4059432" cy="4847865"/>
          </a:xfrm>
          <a:solidFill>
            <a:srgbClr val="FEC30A"/>
          </a:solidFill>
        </p:grpSpPr>
        <p:sp>
          <p:nvSpPr>
            <p:cNvPr id="69" name="Shape 69"/>
            <p:cNvSpPr/>
            <p:nvPr/>
          </p:nvSpPr>
          <p:spPr>
            <a:xfrm>
              <a:off x="0" y="0"/>
              <a:ext cx="4059432" cy="4847865"/>
            </a:xfrm>
            <a:prstGeom prst="rect">
              <a:avLst/>
            </a:prstGeom>
            <a:grpFill/>
            <a:ln w="12700" cap="flat">
              <a:noFill/>
              <a:miter lim="400000"/>
            </a:ln>
            <a:effectLst/>
          </p:spPr>
          <p:txBody>
            <a:bodyPr wrap="square" lIns="0" tIns="0" rIns="0" bIns="0" numCol="1" anchor="t">
              <a:noAutofit/>
            </a:bodyPr>
            <a:lstStyle/>
            <a:p>
              <a:pPr lvl="0" defTabSz="434252">
                <a:spcBef>
                  <a:spcPts val="400"/>
                </a:spcBef>
                <a:defRPr sz="1400">
                  <a:solidFill>
                    <a:srgbClr val="FFFFFF"/>
                  </a:solidFill>
                  <a:latin typeface="Open Sans"/>
                  <a:ea typeface="Open Sans"/>
                  <a:cs typeface="Open Sans"/>
                  <a:sym typeface="Open Sans"/>
                </a:defRPr>
              </a:pPr>
              <a:endParaRPr dirty="0"/>
            </a:p>
          </p:txBody>
        </p:sp>
        <p:sp>
          <p:nvSpPr>
            <p:cNvPr id="70" name="Shape 70"/>
            <p:cNvSpPr/>
            <p:nvPr/>
          </p:nvSpPr>
          <p:spPr>
            <a:xfrm>
              <a:off x="290350" y="659334"/>
              <a:ext cx="3491241" cy="3601583"/>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lgn="just" defTabSz="434252">
                <a:spcBef>
                  <a:spcPts val="1200"/>
                </a:spcBef>
              </a:pPr>
              <a:r>
                <a:rPr sz="1400" dirty="0" smtClean="0">
                  <a:solidFill>
                    <a:srgbClr val="FFFFFF"/>
                  </a:solidFill>
                  <a:latin typeface="Open Sans"/>
                  <a:ea typeface="Open Sans"/>
                  <a:cs typeface="Open Sans"/>
                  <a:sym typeface="Open Sans"/>
                </a:rPr>
                <a:t>CoderDojo </a:t>
              </a:r>
              <a:r>
                <a:rPr sz="1400" dirty="0">
                  <a:solidFill>
                    <a:srgbClr val="FFFFFF"/>
                  </a:solidFill>
                  <a:latin typeface="Open Sans"/>
                  <a:ea typeface="Open Sans"/>
                  <a:cs typeface="Open Sans"/>
                  <a:sym typeface="Open Sans"/>
                </a:rPr>
                <a:t>is a global volunteer-led community of free programming clubs for young people between </a:t>
              </a:r>
              <a:r>
                <a:rPr lang="en-IE" sz="1400" dirty="0" smtClean="0">
                  <a:solidFill>
                    <a:srgbClr val="FFFFFF"/>
                  </a:solidFill>
                  <a:latin typeface="Open Sans"/>
                  <a:ea typeface="Open Sans"/>
                  <a:cs typeface="Open Sans"/>
                  <a:sym typeface="Open Sans"/>
                </a:rPr>
                <a:t>7</a:t>
              </a:r>
              <a:r>
                <a:rPr sz="1400" dirty="0" smtClean="0">
                  <a:solidFill>
                    <a:srgbClr val="FFFFFF"/>
                  </a:solidFill>
                  <a:latin typeface="Open Sans"/>
                  <a:ea typeface="Open Sans"/>
                  <a:cs typeface="Open Sans"/>
                  <a:sym typeface="Open Sans"/>
                </a:rPr>
                <a:t> </a:t>
              </a:r>
              <a:r>
                <a:rPr sz="1400" dirty="0">
                  <a:solidFill>
                    <a:srgbClr val="FFFFFF"/>
                  </a:solidFill>
                  <a:latin typeface="Open Sans"/>
                  <a:ea typeface="Open Sans"/>
                  <a:cs typeface="Open Sans"/>
                  <a:sym typeface="Open Sans"/>
                </a:rPr>
                <a:t>and 17. Founded in July 2011 by James Whelton &amp; Bill Liao, the first Dojo took place in Cork, Ireland on the 23rd of July.  James and Bill were self taught programmers and wanted to create a space where young people could learn code in a social environment. </a:t>
              </a:r>
            </a:p>
            <a:p>
              <a:pPr lvl="0" algn="just" defTabSz="434252">
                <a:spcBef>
                  <a:spcPts val="1200"/>
                </a:spcBef>
              </a:pPr>
              <a:r>
                <a:rPr lang="ga-IE" sz="1400" dirty="0" smtClean="0">
                  <a:solidFill>
                    <a:srgbClr val="FFFFFF"/>
                  </a:solidFill>
                  <a:latin typeface="Open Sans"/>
                  <a:ea typeface="Open Sans"/>
                  <a:cs typeface="Open Sans"/>
                  <a:sym typeface="Open Sans"/>
                </a:rPr>
                <a:t>Within CoderDojo </a:t>
              </a:r>
              <a:r>
                <a:rPr lang="ga-IE" sz="1400" dirty="0">
                  <a:solidFill>
                    <a:srgbClr val="FFFFFF"/>
                  </a:solidFill>
                  <a:latin typeface="Open Sans"/>
                  <a:ea typeface="Open Sans"/>
                  <a:cs typeface="Open Sans"/>
                  <a:sym typeface="Open Sans"/>
                </a:rPr>
                <a:t>t</a:t>
              </a:r>
              <a:r>
                <a:rPr sz="1400" dirty="0" smtClean="0">
                  <a:solidFill>
                    <a:srgbClr val="FFFFFF"/>
                  </a:solidFill>
                  <a:latin typeface="Open Sans"/>
                  <a:ea typeface="Open Sans"/>
                  <a:cs typeface="Open Sans"/>
                  <a:sym typeface="Open Sans"/>
                </a:rPr>
                <a:t>here </a:t>
              </a:r>
              <a:r>
                <a:rPr sz="1400" dirty="0">
                  <a:solidFill>
                    <a:srgbClr val="FFFFFF"/>
                  </a:solidFill>
                  <a:latin typeface="Open Sans"/>
                  <a:ea typeface="Open Sans"/>
                  <a:cs typeface="Open Sans"/>
                  <a:sym typeface="Open Sans"/>
                </a:rPr>
                <a:t>is a focus on developing creativity, a sense of community, peer learning skills, mentoring and self led learning with an emphasis on openness and showing how coding can be a force for positive change</a:t>
              </a:r>
              <a:r>
                <a:rPr sz="1400" dirty="0" smtClean="0">
                  <a:solidFill>
                    <a:srgbClr val="FFFFFF"/>
                  </a:solidFill>
                  <a:latin typeface="Open Sans"/>
                  <a:ea typeface="Open Sans"/>
                  <a:cs typeface="Open Sans"/>
                  <a:sym typeface="Open Sans"/>
                </a:rPr>
                <a:t>.</a:t>
              </a:r>
              <a:endParaRPr lang="ga-IE" sz="1400" dirty="0" smtClean="0">
                <a:solidFill>
                  <a:srgbClr val="FFFFFF"/>
                </a:solidFill>
                <a:latin typeface="Open Sans"/>
                <a:ea typeface="Open Sans"/>
                <a:cs typeface="Open Sans"/>
                <a:sym typeface="Open Sans"/>
              </a:endParaRPr>
            </a:p>
            <a:p>
              <a:pPr lvl="0" defTabSz="434252">
                <a:spcBef>
                  <a:spcPts val="1200"/>
                </a:spcBef>
              </a:pPr>
              <a:r>
                <a:rPr lang="ga-IE" sz="1400" dirty="0" smtClean="0">
                  <a:solidFill>
                    <a:srgbClr val="FFFFFF"/>
                  </a:solidFill>
                  <a:latin typeface="Open Sans"/>
                  <a:ea typeface="Open Sans"/>
                  <a:cs typeface="Open Sans"/>
                  <a:sym typeface="Open Sans"/>
                </a:rPr>
                <a:t>For a video about CoderDojo click </a:t>
              </a:r>
              <a:r>
                <a:rPr lang="ga-IE" sz="1400" dirty="0" smtClean="0">
                  <a:solidFill>
                    <a:srgbClr val="FFFFFF"/>
                  </a:solidFill>
                  <a:latin typeface="Open Sans"/>
                  <a:ea typeface="Open Sans"/>
                  <a:cs typeface="Open Sans"/>
                  <a:sym typeface="Open Sans"/>
                  <a:hlinkClick r:id="rId4"/>
                </a:rPr>
                <a:t>here</a:t>
              </a:r>
              <a:r>
                <a:rPr lang="ga-IE" sz="1400" dirty="0" smtClean="0">
                  <a:solidFill>
                    <a:srgbClr val="FFFFFF"/>
                  </a:solidFill>
                  <a:latin typeface="Open Sans"/>
                  <a:ea typeface="Open Sans"/>
                  <a:cs typeface="Open Sans"/>
                  <a:sym typeface="Open Sans"/>
                </a:rPr>
                <a:t>.</a:t>
              </a:r>
              <a:endParaRPr sz="1400" dirty="0">
                <a:solidFill>
                  <a:srgbClr val="FFFFFF"/>
                </a:solidFill>
                <a:latin typeface="Open Sans"/>
                <a:ea typeface="Open Sans"/>
                <a:cs typeface="Open Sans"/>
                <a:sym typeface="Open Sans"/>
              </a:endParaRPr>
            </a:p>
            <a:p>
              <a:pPr lvl="0" defTabSz="452627">
                <a:spcBef>
                  <a:spcPts val="1200"/>
                </a:spcBef>
              </a:pPr>
              <a:endParaRPr sz="1400" dirty="0">
                <a:solidFill>
                  <a:srgbClr val="FFFFFF"/>
                </a:solidFill>
                <a:latin typeface="Open Sans"/>
                <a:ea typeface="Open Sans"/>
                <a:cs typeface="Open Sans"/>
                <a:sym typeface="Open Sans"/>
              </a:endParaRPr>
            </a:p>
          </p:txBody>
        </p:sp>
      </p:grpSp>
      <p:sp>
        <p:nvSpPr>
          <p:cNvPr id="6" name="TextBox 5"/>
          <p:cNvSpPr txBox="1"/>
          <p:nvPr/>
        </p:nvSpPr>
        <p:spPr>
          <a:xfrm>
            <a:off x="0" y="195488"/>
            <a:ext cx="3491880" cy="738664"/>
          </a:xfrm>
          <a:prstGeom prst="rect">
            <a:avLst/>
          </a:prstGeom>
          <a:noFill/>
        </p:spPr>
        <p:txBody>
          <a:bodyPr wrap="square" rtlCol="0">
            <a:spAutoFit/>
          </a:bodyPr>
          <a:lstStyle/>
          <a:p>
            <a:pPr lvl="0" algn="ctr"/>
            <a:r>
              <a:rPr lang="en-IE" sz="2400" b="1" dirty="0" smtClean="0">
                <a:solidFill>
                  <a:srgbClr val="FFFFFF"/>
                </a:solidFill>
                <a:latin typeface="Open Sans Extrabold"/>
                <a:cs typeface="Open Sans Extrabold"/>
              </a:rPr>
              <a:t>What is CoderDojo</a:t>
            </a:r>
            <a:endParaRPr lang="en-IE" sz="2400" b="1" dirty="0">
              <a:solidFill>
                <a:srgbClr val="FFFFFF"/>
              </a:solidFill>
              <a:latin typeface="Open Sans Extrabold"/>
              <a:cs typeface="Open Sans Extrabold"/>
            </a:endParaRPr>
          </a:p>
          <a:p>
            <a:pPr algn="ctr"/>
            <a:endParaRPr lang="en-IE" b="1" dirty="0"/>
          </a:p>
        </p:txBody>
      </p:sp>
    </p:spTree>
    <p:extLst>
      <p:ext uri="{BB962C8B-B14F-4D97-AF65-F5344CB8AC3E}">
        <p14:creationId xmlns:p14="http://schemas.microsoft.com/office/powerpoint/2010/main" val="2309322764"/>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3"/>
          <p:cNvSpPr/>
          <p:nvPr/>
        </p:nvSpPr>
        <p:spPr>
          <a:xfrm>
            <a:off x="-17682" y="20538"/>
            <a:ext cx="9161681" cy="5143500"/>
          </a:xfrm>
          <a:prstGeom prst="rect">
            <a:avLst/>
          </a:prstGeom>
          <a:solidFill>
            <a:srgbClr val="40C32F"/>
          </a:solidFill>
          <a:ln w="12700">
            <a:miter lim="400000"/>
          </a:ln>
        </p:spPr>
        <p:txBody>
          <a:bodyPr lIns="0" tIns="0" rIns="0" bIns="0" anchor="ctr"/>
          <a:lstStyle/>
          <a:p>
            <a:pPr lvl="0" algn="ctr">
              <a:defRPr sz="1800" b="0">
                <a:solidFill>
                  <a:srgbClr val="000000"/>
                </a:solidFill>
              </a:defRPr>
            </a:pPr>
            <a:r>
              <a:rPr lang="ga-IE" b="1" dirty="0" smtClean="0">
                <a:solidFill>
                  <a:schemeClr val="bg1"/>
                </a:solidFill>
                <a:latin typeface="Open Sans Extrabold"/>
                <a:cs typeface="Open Sans Extrabold"/>
              </a:rPr>
              <a:t>	</a:t>
            </a:r>
            <a:endParaRPr lang="ga-IE" b="1" dirty="0">
              <a:solidFill>
                <a:schemeClr val="bg1"/>
              </a:solidFill>
              <a:latin typeface="Open Sans Extrabold"/>
              <a:cs typeface="Open Sans Extrabold"/>
            </a:endParaRPr>
          </a:p>
        </p:txBody>
      </p:sp>
      <p:sp>
        <p:nvSpPr>
          <p:cNvPr id="3" name="Title 2"/>
          <p:cNvSpPr>
            <a:spLocks noGrp="1"/>
          </p:cNvSpPr>
          <p:nvPr>
            <p:ph type="title"/>
          </p:nvPr>
        </p:nvSpPr>
        <p:spPr>
          <a:xfrm>
            <a:off x="827584" y="267496"/>
            <a:ext cx="7200000" cy="306575"/>
          </a:xfrm>
        </p:spPr>
        <p:txBody>
          <a:bodyPr>
            <a:noAutofit/>
          </a:bodyPr>
          <a:lstStyle/>
          <a:p>
            <a:pPr algn="ctr"/>
            <a:r>
              <a:rPr lang="en-US" sz="2400" b="1" dirty="0" smtClean="0">
                <a:solidFill>
                  <a:srgbClr val="FFFFFF"/>
                </a:solidFill>
                <a:latin typeface="Open sans"/>
                <a:cs typeface="Open sans"/>
              </a:rPr>
              <a:t>The CoderDojo #</a:t>
            </a:r>
            <a:r>
              <a:rPr lang="en-US" sz="2400" b="1" dirty="0" err="1" smtClean="0">
                <a:solidFill>
                  <a:srgbClr val="FFFFFF"/>
                </a:solidFill>
                <a:latin typeface="Open sans"/>
                <a:cs typeface="Open sans"/>
              </a:rPr>
              <a:t>powerfulplay</a:t>
            </a:r>
            <a:r>
              <a:rPr lang="en-US" sz="2400" b="1" dirty="0" smtClean="0">
                <a:solidFill>
                  <a:srgbClr val="FFFFFF"/>
                </a:solidFill>
                <a:latin typeface="Open sans"/>
                <a:cs typeface="Open sans"/>
              </a:rPr>
              <a:t> campaign</a:t>
            </a:r>
            <a:endParaRPr lang="en-IE" sz="2400" b="1" dirty="0">
              <a:solidFill>
                <a:srgbClr val="FFFFFF"/>
              </a:solidFill>
              <a:latin typeface="Open sans"/>
              <a:cs typeface="Open sans"/>
            </a:endParaRPr>
          </a:p>
        </p:txBody>
      </p:sp>
      <p:sp>
        <p:nvSpPr>
          <p:cNvPr id="4" name="Slide Number Placeholder 3"/>
          <p:cNvSpPr>
            <a:spLocks noGrp="1"/>
          </p:cNvSpPr>
          <p:nvPr>
            <p:ph type="sldNum" sz="quarter" idx="4"/>
          </p:nvPr>
        </p:nvSpPr>
        <p:spPr/>
        <p:txBody>
          <a:bodyPr/>
          <a:lstStyle/>
          <a:p>
            <a:pPr algn="r"/>
            <a:fld id="{C8507A14-4665-4A48-8705-D94B2A19126F}" type="slidenum">
              <a:rPr lang="nl-NL" smtClean="0"/>
              <a:pPr algn="r"/>
              <a:t>3</a:t>
            </a:fld>
            <a:endParaRPr lang="nl-NL" dirty="0"/>
          </a:p>
        </p:txBody>
      </p:sp>
      <p:sp>
        <p:nvSpPr>
          <p:cNvPr id="6" name="Text Placeholder 5"/>
          <p:cNvSpPr>
            <a:spLocks noGrp="1"/>
          </p:cNvSpPr>
          <p:nvPr>
            <p:ph type="body" idx="10"/>
          </p:nvPr>
        </p:nvSpPr>
        <p:spPr>
          <a:xfrm>
            <a:off x="323532" y="915566"/>
            <a:ext cx="8194177" cy="864096"/>
          </a:xfrm>
        </p:spPr>
        <p:txBody>
          <a:bodyPr/>
          <a:lstStyle/>
          <a:p>
            <a:pPr algn="ctr"/>
            <a:r>
              <a:rPr lang="en-US" sz="1800" dirty="0" smtClean="0">
                <a:solidFill>
                  <a:srgbClr val="FFFFFF"/>
                </a:solidFill>
                <a:latin typeface="Open sans"/>
                <a:cs typeface="Open sans"/>
              </a:rPr>
              <a:t>This campaign centers around the playful notion that </a:t>
            </a:r>
            <a:r>
              <a:rPr lang="en-US" sz="1800" b="1" dirty="0" smtClean="0">
                <a:solidFill>
                  <a:srgbClr val="FFFFFF"/>
                </a:solidFill>
                <a:latin typeface="Open sans"/>
                <a:cs typeface="Open sans"/>
              </a:rPr>
              <a:t>“Kids who can code have superpowers”. </a:t>
            </a:r>
            <a:r>
              <a:rPr lang="en-US" sz="1800" dirty="0" smtClean="0">
                <a:solidFill>
                  <a:srgbClr val="FFFFFF"/>
                </a:solidFill>
                <a:latin typeface="Open sans"/>
                <a:cs typeface="Open sans"/>
              </a:rPr>
              <a:t>This tagline emphasizes that </a:t>
            </a:r>
            <a:r>
              <a:rPr lang="en-IE" sz="1800" dirty="0" smtClean="0">
                <a:solidFill>
                  <a:srgbClr val="FFFFFF"/>
                </a:solidFill>
                <a:latin typeface="Open sans"/>
                <a:cs typeface="Open sans"/>
              </a:rPr>
              <a:t>learning </a:t>
            </a:r>
            <a:r>
              <a:rPr lang="en-IE" sz="1800" dirty="0">
                <a:solidFill>
                  <a:srgbClr val="FFFFFF"/>
                </a:solidFill>
                <a:latin typeface="Open sans"/>
                <a:cs typeface="Open sans"/>
              </a:rPr>
              <a:t>to code is an important </a:t>
            </a:r>
            <a:r>
              <a:rPr lang="en-IE" sz="1800" dirty="0" smtClean="0">
                <a:solidFill>
                  <a:srgbClr val="FFFFFF"/>
                </a:solidFill>
                <a:latin typeface="Open sans"/>
                <a:cs typeface="Open sans"/>
              </a:rPr>
              <a:t>powerful skill </a:t>
            </a:r>
            <a:r>
              <a:rPr lang="en-IE" sz="1800" dirty="0">
                <a:solidFill>
                  <a:srgbClr val="FFFFFF"/>
                </a:solidFill>
                <a:latin typeface="Open sans"/>
                <a:cs typeface="Open sans"/>
              </a:rPr>
              <a:t>for </a:t>
            </a:r>
            <a:r>
              <a:rPr lang="en-IE" sz="1800" dirty="0" smtClean="0">
                <a:solidFill>
                  <a:srgbClr val="FFFFFF"/>
                </a:solidFill>
                <a:latin typeface="Open sans"/>
                <a:cs typeface="Open sans"/>
              </a:rPr>
              <a:t>the future of  </a:t>
            </a:r>
            <a:r>
              <a:rPr lang="en-IE" sz="1800" dirty="0">
                <a:solidFill>
                  <a:srgbClr val="FFFFFF"/>
                </a:solidFill>
                <a:latin typeface="Open sans"/>
                <a:cs typeface="Open sans"/>
              </a:rPr>
              <a:t>next </a:t>
            </a:r>
            <a:r>
              <a:rPr lang="en-IE" sz="1800" dirty="0" smtClean="0">
                <a:solidFill>
                  <a:srgbClr val="FFFFFF"/>
                </a:solidFill>
                <a:latin typeface="Open sans"/>
                <a:cs typeface="Open sans"/>
              </a:rPr>
              <a:t>generation of digital creators.</a:t>
            </a:r>
          </a:p>
          <a:p>
            <a:pPr algn="ctr"/>
            <a:r>
              <a:rPr lang="en-IE" sz="1800" dirty="0" smtClean="0">
                <a:solidFill>
                  <a:srgbClr val="FFFFFF"/>
                </a:solidFill>
                <a:latin typeface="Open sans"/>
                <a:cs typeface="Open sans"/>
              </a:rPr>
              <a:t>#powerfulplay</a:t>
            </a:r>
            <a:endParaRPr lang="en-IE" sz="1800" dirty="0">
              <a:solidFill>
                <a:srgbClr val="FFFFFF"/>
              </a:solidFill>
              <a:latin typeface="Open sans"/>
              <a:cs typeface="Open sans"/>
            </a:endParaRPr>
          </a:p>
        </p:txBody>
      </p:sp>
      <p:pic>
        <p:nvPicPr>
          <p:cNvPr id="103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355726"/>
            <a:ext cx="2190750"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5" y="2355726"/>
            <a:ext cx="4816437"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06400" y="33020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073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9"/>
          <p:cNvSpPr/>
          <p:nvPr/>
        </p:nvSpPr>
        <p:spPr>
          <a:xfrm>
            <a:off x="-108520" y="-24697"/>
            <a:ext cx="9252520" cy="5168197"/>
          </a:xfrm>
          <a:prstGeom prst="rect">
            <a:avLst/>
          </a:prstGeom>
          <a:solidFill>
            <a:srgbClr val="FA263A"/>
          </a:solidFill>
          <a:ln w="12700">
            <a:noFill/>
            <a:miter lim="400000"/>
          </a:ln>
          <a:effectLst>
            <a:outerShdw blurRad="50800" dist="12700" rotWithShape="0">
              <a:srgbClr val="000000">
                <a:alpha val="50000"/>
              </a:srgbClr>
            </a:outerShdw>
          </a:effectLst>
        </p:spPr>
        <p:txBody>
          <a:bodyPr lIns="0" tIns="0" rIns="0" bIns="0" anchor="ctr"/>
          <a:lstStyle/>
          <a:p>
            <a:pPr algn="ctr" defTabSz="308049">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109" dirty="0"/>
          </a:p>
        </p:txBody>
      </p:sp>
      <p:sp>
        <p:nvSpPr>
          <p:cNvPr id="23" name="Content Placeholder 1"/>
          <p:cNvSpPr txBox="1">
            <a:spLocks/>
          </p:cNvSpPr>
          <p:nvPr/>
        </p:nvSpPr>
        <p:spPr>
          <a:xfrm>
            <a:off x="-33908" y="1131590"/>
            <a:ext cx="9151268" cy="792088"/>
          </a:xfrm>
          <a:prstGeom prst="rect">
            <a:avLst/>
          </a:prstGeom>
          <a:solidFill>
            <a:srgbClr val="FA263A"/>
          </a:solidFill>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smtClean="0">
                <a:latin typeface="Open snas"/>
                <a:cs typeface="Open snas"/>
              </a:rPr>
              <a:t>What is </a:t>
            </a:r>
            <a:r>
              <a:rPr lang="en-US" sz="1800" b="1" dirty="0" err="1" smtClean="0">
                <a:latin typeface="Open snas"/>
                <a:cs typeface="Open snas"/>
              </a:rPr>
              <a:t>CoderDojos</a:t>
            </a:r>
            <a:r>
              <a:rPr lang="en-US" sz="1800" b="1" dirty="0" smtClean="0">
                <a:latin typeface="Open snas"/>
                <a:cs typeface="Open snas"/>
              </a:rPr>
              <a:t> biggest challenge?</a:t>
            </a:r>
          </a:p>
          <a:p>
            <a:pPr marL="0" indent="0">
              <a:spcBef>
                <a:spcPts val="0"/>
              </a:spcBef>
              <a:buFont typeface="Arial" panose="020B0604020202020204" pitchFamily="34" charset="0"/>
              <a:buNone/>
            </a:pPr>
            <a:r>
              <a:rPr lang="en-US" sz="1800" dirty="0" smtClean="0">
                <a:latin typeface="Open snas"/>
                <a:cs typeface="Open snas"/>
              </a:rPr>
              <a:t>It is hard to find Mentors and Volunteers (both technical and non-technical) to start </a:t>
            </a:r>
            <a:r>
              <a:rPr lang="en-US" sz="1800" dirty="0" err="1" smtClean="0">
                <a:latin typeface="Open snas"/>
                <a:cs typeface="Open snas"/>
              </a:rPr>
              <a:t>CoderDojos</a:t>
            </a:r>
            <a:r>
              <a:rPr lang="en-US" sz="1800" dirty="0" smtClean="0">
                <a:latin typeface="Open snas"/>
                <a:cs typeface="Open snas"/>
              </a:rPr>
              <a:t>. </a:t>
            </a:r>
          </a:p>
          <a:p>
            <a:pPr marL="0" indent="0">
              <a:spcBef>
                <a:spcPts val="0"/>
              </a:spcBef>
              <a:buFont typeface="Arial" panose="020B0604020202020204" pitchFamily="34" charset="0"/>
              <a:buNone/>
            </a:pPr>
            <a:r>
              <a:rPr lang="en-US" sz="1400" dirty="0" smtClean="0">
                <a:latin typeface="Open snas"/>
                <a:cs typeface="Open snas"/>
              </a:rPr>
              <a:t>                                                                    </a:t>
            </a:r>
          </a:p>
        </p:txBody>
      </p:sp>
      <p:sp>
        <p:nvSpPr>
          <p:cNvPr id="32" name="Title 2"/>
          <p:cNvSpPr txBox="1">
            <a:spLocks/>
          </p:cNvSpPr>
          <p:nvPr/>
        </p:nvSpPr>
        <p:spPr>
          <a:xfrm>
            <a:off x="323528" y="123478"/>
            <a:ext cx="8424936" cy="144016"/>
          </a:xfrm>
          <a:prstGeom prst="rect">
            <a:avLst/>
          </a:prstGeom>
          <a:solidFill>
            <a:srgbClr val="FA263A"/>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solidFill>
                  <a:srgbClr val="FFFFFF"/>
                </a:solidFill>
                <a:latin typeface="Open sans"/>
                <a:cs typeface="Open sans"/>
              </a:rPr>
              <a:t>What is the aim of the #</a:t>
            </a:r>
            <a:r>
              <a:rPr lang="en-US" sz="2400" b="1" dirty="0" err="1" smtClean="0">
                <a:solidFill>
                  <a:srgbClr val="FFFFFF"/>
                </a:solidFill>
                <a:latin typeface="Open sans"/>
                <a:cs typeface="Open sans"/>
              </a:rPr>
              <a:t>powerfulplay</a:t>
            </a:r>
            <a:r>
              <a:rPr lang="en-US" sz="2400" b="1" dirty="0" smtClean="0">
                <a:solidFill>
                  <a:srgbClr val="FFFFFF"/>
                </a:solidFill>
                <a:latin typeface="Open sans"/>
                <a:cs typeface="Open sans"/>
              </a:rPr>
              <a:t> campaign</a:t>
            </a:r>
            <a:endParaRPr lang="en-IE" sz="2400" b="1" dirty="0">
              <a:solidFill>
                <a:srgbClr val="FFFFFF"/>
              </a:solidFill>
              <a:latin typeface="Open sans"/>
              <a:cs typeface="Open sans"/>
            </a:endParaRPr>
          </a:p>
        </p:txBody>
      </p:sp>
      <p:sp>
        <p:nvSpPr>
          <p:cNvPr id="3" name="TextBox 2"/>
          <p:cNvSpPr txBox="1"/>
          <p:nvPr/>
        </p:nvSpPr>
        <p:spPr>
          <a:xfrm>
            <a:off x="-108520" y="2499742"/>
            <a:ext cx="9252520" cy="1969770"/>
          </a:xfrm>
          <a:prstGeom prst="rect">
            <a:avLst/>
          </a:prstGeom>
          <a:solidFill>
            <a:srgbClr val="FA263A"/>
          </a:solidFill>
        </p:spPr>
        <p:txBody>
          <a:bodyPr wrap="square" rtlCol="0">
            <a:spAutoFit/>
          </a:bodyPr>
          <a:lstStyle/>
          <a:p>
            <a:pPr>
              <a:lnSpc>
                <a:spcPct val="150000"/>
              </a:lnSpc>
            </a:pPr>
            <a:r>
              <a:rPr lang="en-IE" b="1" dirty="0">
                <a:latin typeface="Open sans"/>
                <a:cs typeface="Open sans"/>
              </a:rPr>
              <a:t>Why are </a:t>
            </a:r>
            <a:r>
              <a:rPr lang="en-IE" b="1" dirty="0" smtClean="0">
                <a:latin typeface="Open sans"/>
                <a:cs typeface="Open sans"/>
              </a:rPr>
              <a:t>we promoting </a:t>
            </a:r>
            <a:r>
              <a:rPr lang="en-IE" b="1" dirty="0">
                <a:latin typeface="Open sans"/>
                <a:cs typeface="Open sans"/>
              </a:rPr>
              <a:t>a social media campaign for </a:t>
            </a:r>
            <a:r>
              <a:rPr lang="en-IE" b="1" dirty="0" smtClean="0">
                <a:latin typeface="Open sans"/>
                <a:cs typeface="Open sans"/>
              </a:rPr>
              <a:t>CoderDojo Champions?</a:t>
            </a:r>
            <a:endParaRPr lang="en-IE" b="1" dirty="0">
              <a:latin typeface="Open sans"/>
              <a:cs typeface="Open sans"/>
            </a:endParaRPr>
          </a:p>
          <a:p>
            <a:pPr>
              <a:lnSpc>
                <a:spcPct val="150000"/>
              </a:lnSpc>
            </a:pPr>
            <a:r>
              <a:rPr lang="en-IE" dirty="0" smtClean="0">
                <a:latin typeface="Open sans"/>
                <a:cs typeface="Open sans"/>
              </a:rPr>
              <a:t>CoderDojo is looking to rapidly </a:t>
            </a:r>
            <a:r>
              <a:rPr lang="en-IE" dirty="0">
                <a:latin typeface="Open sans"/>
                <a:cs typeface="Open sans"/>
              </a:rPr>
              <a:t>expand the number of coding clubs across </a:t>
            </a:r>
            <a:r>
              <a:rPr lang="en-IE" dirty="0" smtClean="0">
                <a:latin typeface="Open sans"/>
                <a:cs typeface="Open sans"/>
              </a:rPr>
              <a:t>the world to reach more </a:t>
            </a:r>
            <a:r>
              <a:rPr lang="en-IE" dirty="0">
                <a:latin typeface="Open sans"/>
                <a:cs typeface="Open sans"/>
              </a:rPr>
              <a:t>young </a:t>
            </a:r>
            <a:r>
              <a:rPr lang="en-IE" dirty="0" smtClean="0">
                <a:latin typeface="Open sans"/>
                <a:cs typeface="Open sans"/>
              </a:rPr>
              <a:t>people, </a:t>
            </a:r>
            <a:r>
              <a:rPr lang="en-IE" dirty="0">
                <a:latin typeface="Open sans"/>
                <a:cs typeface="Open sans"/>
              </a:rPr>
              <a:t>giving them the opportunity to learn coding </a:t>
            </a:r>
            <a:r>
              <a:rPr lang="en-IE" dirty="0" smtClean="0">
                <a:latin typeface="Open sans"/>
                <a:cs typeface="Open sans"/>
              </a:rPr>
              <a:t>in a fun and social enviornment to become </a:t>
            </a:r>
            <a:r>
              <a:rPr lang="en-IE" dirty="0">
                <a:latin typeface="Open sans"/>
                <a:cs typeface="Open sans"/>
              </a:rPr>
              <a:t>the next generation of digital creators!</a:t>
            </a:r>
          </a:p>
          <a:p>
            <a:endParaRPr lang="en-US" sz="1400" dirty="0">
              <a:latin typeface="Open sans"/>
              <a:cs typeface="Open sans"/>
            </a:endParaRPr>
          </a:p>
        </p:txBody>
      </p:sp>
      <p:sp>
        <p:nvSpPr>
          <p:cNvPr id="8" name="Rectangle 7"/>
          <p:cNvSpPr/>
          <p:nvPr/>
        </p:nvSpPr>
        <p:spPr>
          <a:xfrm>
            <a:off x="8388424" y="4866501"/>
            <a:ext cx="262662" cy="276999"/>
          </a:xfrm>
          <a:prstGeom prst="rect">
            <a:avLst/>
          </a:prstGeom>
        </p:spPr>
        <p:txBody>
          <a:bodyPr wrap="none">
            <a:spAutoFit/>
          </a:bodyPr>
          <a:lstStyle/>
          <a:p>
            <a:fld id="{87799026-2F61-6F4C-BA8C-9FAC61C7FDB0}" type="slidenum">
              <a:rPr lang="en-GB" sz="1200" smtClean="0">
                <a:solidFill>
                  <a:srgbClr val="000000"/>
                </a:solidFill>
              </a:rPr>
              <a:t>4</a:t>
            </a:fld>
            <a:endParaRPr lang="en-GB" sz="1200" dirty="0">
              <a:solidFill>
                <a:srgbClr val="000000"/>
              </a:solidFill>
            </a:endParaRPr>
          </a:p>
        </p:txBody>
      </p:sp>
    </p:spTree>
    <p:extLst>
      <p:ext uri="{BB962C8B-B14F-4D97-AF65-F5344CB8AC3E}">
        <p14:creationId xmlns:p14="http://schemas.microsoft.com/office/powerpoint/2010/main" val="12189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91FE"/>
        </a:solidFill>
        <a:effectLst/>
      </p:bgPr>
    </p:bg>
    <p:spTree>
      <p:nvGrpSpPr>
        <p:cNvPr id="1" name=""/>
        <p:cNvGrpSpPr/>
        <p:nvPr/>
      </p:nvGrpSpPr>
      <p:grpSpPr>
        <a:xfrm>
          <a:off x="0" y="0"/>
          <a:ext cx="0" cy="0"/>
          <a:chOff x="0" y="0"/>
          <a:chExt cx="0" cy="0"/>
        </a:xfrm>
      </p:grpSpPr>
      <p:sp>
        <p:nvSpPr>
          <p:cNvPr id="4" name="Shape 220"/>
          <p:cNvSpPr/>
          <p:nvPr/>
        </p:nvSpPr>
        <p:spPr>
          <a:xfrm>
            <a:off x="2555776" y="0"/>
            <a:ext cx="3672408" cy="504056"/>
          </a:xfrm>
          <a:prstGeom prst="rect">
            <a:avLst/>
          </a:prstGeom>
          <a:solidFill>
            <a:srgbClr val="3791FE"/>
          </a:solidFill>
          <a:ln w="12700">
            <a:miter lim="400000"/>
          </a:ln>
        </p:spPr>
        <p:txBody>
          <a:bodyPr lIns="108000" tIns="108000" rIns="108000" bIns="108000" anchor="ctr"/>
          <a:lstStyle/>
          <a:p>
            <a:pPr algn="ctr"/>
            <a:r>
              <a:rPr lang="en-GB" sz="2400" b="1" dirty="0" smtClean="0">
                <a:latin typeface="Open Sans Extrabold"/>
                <a:cs typeface="Open Sans Extrabold"/>
              </a:rPr>
              <a:t>How can you help?</a:t>
            </a:r>
            <a:endParaRPr lang="en-GB" sz="2400" b="1" dirty="0">
              <a:latin typeface="Open Sans"/>
              <a:cs typeface="Open Sans"/>
            </a:endParaRPr>
          </a:p>
        </p:txBody>
      </p:sp>
      <p:sp>
        <p:nvSpPr>
          <p:cNvPr id="6" name="Shape 220"/>
          <p:cNvSpPr/>
          <p:nvPr/>
        </p:nvSpPr>
        <p:spPr>
          <a:xfrm>
            <a:off x="251520" y="627534"/>
            <a:ext cx="8640960" cy="4392488"/>
          </a:xfrm>
          <a:prstGeom prst="rect">
            <a:avLst/>
          </a:prstGeom>
          <a:solidFill>
            <a:srgbClr val="3791FE"/>
          </a:solidFill>
          <a:ln w="12700">
            <a:miter lim="400000"/>
          </a:ln>
        </p:spPr>
        <p:txBody>
          <a:bodyPr lIns="108000" tIns="108000" rIns="108000" bIns="108000" anchor="ctr"/>
          <a:lstStyle/>
          <a:p>
            <a:r>
              <a:rPr lang="en-GB" b="1" dirty="0">
                <a:solidFill>
                  <a:srgbClr val="FFFFFF"/>
                </a:solidFill>
                <a:latin typeface="Open Sans"/>
                <a:cs typeface="Open Sans"/>
              </a:rPr>
              <a:t>Spread the word:</a:t>
            </a:r>
          </a:p>
          <a:p>
            <a:endParaRPr lang="en-GB" dirty="0" smtClean="0">
              <a:solidFill>
                <a:srgbClr val="FFFFFF"/>
              </a:solidFill>
              <a:latin typeface="Open Sans"/>
              <a:cs typeface="Open Sans"/>
            </a:endParaRPr>
          </a:p>
          <a:p>
            <a:r>
              <a:rPr lang="en-GB" dirty="0" smtClean="0">
                <a:solidFill>
                  <a:srgbClr val="FFFFFF"/>
                </a:solidFill>
                <a:latin typeface="Open Sans"/>
                <a:cs typeface="Open Sans"/>
              </a:rPr>
              <a:t>We are asking for your help to </a:t>
            </a:r>
            <a:r>
              <a:rPr lang="en-GB" dirty="0">
                <a:solidFill>
                  <a:srgbClr val="FFFFFF"/>
                </a:solidFill>
                <a:latin typeface="Open Sans"/>
                <a:cs typeface="Open Sans"/>
              </a:rPr>
              <a:t>spread the word about </a:t>
            </a:r>
            <a:r>
              <a:rPr lang="en-GB" dirty="0" smtClean="0">
                <a:solidFill>
                  <a:srgbClr val="FFFFFF"/>
                </a:solidFill>
                <a:latin typeface="Open Sans"/>
                <a:cs typeface="Open Sans"/>
              </a:rPr>
              <a:t>CoderDojo amongst your network with the aim to source new Champions that will start </a:t>
            </a:r>
            <a:r>
              <a:rPr lang="en-GB" dirty="0" err="1" smtClean="0">
                <a:solidFill>
                  <a:srgbClr val="FFFFFF"/>
                </a:solidFill>
                <a:latin typeface="Open Sans"/>
                <a:cs typeface="Open Sans"/>
              </a:rPr>
              <a:t>CoderDojos</a:t>
            </a:r>
            <a:r>
              <a:rPr lang="en-GB" dirty="0" smtClean="0">
                <a:solidFill>
                  <a:srgbClr val="FFFFFF"/>
                </a:solidFill>
                <a:latin typeface="Open Sans"/>
                <a:cs typeface="Open Sans"/>
              </a:rPr>
              <a:t> in their area. </a:t>
            </a:r>
          </a:p>
          <a:p>
            <a:endParaRPr lang="en-GB" b="1" dirty="0" smtClean="0">
              <a:solidFill>
                <a:srgbClr val="FFFFFF"/>
              </a:solidFill>
              <a:latin typeface="Open Sans"/>
              <a:cs typeface="Open Sans"/>
            </a:endParaRPr>
          </a:p>
          <a:p>
            <a:r>
              <a:rPr lang="en-GB" b="1" dirty="0" smtClean="0">
                <a:solidFill>
                  <a:srgbClr val="FFFFFF"/>
                </a:solidFill>
                <a:latin typeface="Open Sans"/>
                <a:cs typeface="Open Sans"/>
              </a:rPr>
              <a:t>How can I do this?</a:t>
            </a:r>
          </a:p>
          <a:p>
            <a:r>
              <a:rPr lang="en-GB" dirty="0" smtClean="0">
                <a:solidFill>
                  <a:srgbClr val="FFFFFF"/>
                </a:solidFill>
                <a:latin typeface="Open Sans"/>
                <a:cs typeface="Open Sans"/>
              </a:rPr>
              <a:t>Choose on of the images and promote it </a:t>
            </a:r>
            <a:r>
              <a:rPr lang="en-GB" dirty="0">
                <a:solidFill>
                  <a:srgbClr val="FFFFFF"/>
                </a:solidFill>
                <a:latin typeface="Open Sans"/>
                <a:cs typeface="Open Sans"/>
              </a:rPr>
              <a:t>amongst your </a:t>
            </a:r>
            <a:r>
              <a:rPr lang="en-GB" dirty="0" smtClean="0">
                <a:solidFill>
                  <a:srgbClr val="FFFFFF"/>
                </a:solidFill>
                <a:latin typeface="Open Sans"/>
                <a:cs typeface="Open Sans"/>
              </a:rPr>
              <a:t>network.</a:t>
            </a:r>
          </a:p>
          <a:p>
            <a:endParaRPr lang="en-GB" dirty="0" smtClean="0">
              <a:solidFill>
                <a:srgbClr val="FFFFFF"/>
              </a:solidFill>
              <a:latin typeface="Open Sans"/>
              <a:cs typeface="Open Sans"/>
            </a:endParaRPr>
          </a:p>
          <a:p>
            <a:r>
              <a:rPr lang="en-GB" b="1" dirty="0" smtClean="0">
                <a:solidFill>
                  <a:srgbClr val="FFFFFF"/>
                </a:solidFill>
                <a:latin typeface="Open Sans"/>
                <a:cs typeface="Open Sans"/>
              </a:rPr>
              <a:t>Social Media</a:t>
            </a:r>
            <a:endParaRPr lang="en-GB" b="1" dirty="0">
              <a:solidFill>
                <a:srgbClr val="FFFFFF"/>
              </a:solidFill>
              <a:latin typeface="Open Sans"/>
              <a:cs typeface="Open Sans"/>
            </a:endParaRPr>
          </a:p>
          <a:p>
            <a:r>
              <a:rPr lang="en-GB" dirty="0" smtClean="0">
                <a:solidFill>
                  <a:srgbClr val="FFFFFF"/>
                </a:solidFill>
                <a:latin typeface="Open Sans"/>
                <a:cs typeface="Open Sans"/>
              </a:rPr>
              <a:t>Posting the images via your Social media accounts.</a:t>
            </a:r>
          </a:p>
          <a:p>
            <a:endParaRPr lang="en-GB" dirty="0">
              <a:solidFill>
                <a:srgbClr val="FFFFFF"/>
              </a:solidFill>
              <a:latin typeface="Open Sans"/>
              <a:cs typeface="Open Sans"/>
            </a:endParaRPr>
          </a:p>
          <a:p>
            <a:r>
              <a:rPr lang="en-GB" b="1" dirty="0" smtClean="0">
                <a:solidFill>
                  <a:srgbClr val="FFFFFF"/>
                </a:solidFill>
                <a:latin typeface="Open Sans"/>
                <a:cs typeface="Open Sans"/>
              </a:rPr>
              <a:t>Community Mails / Newsletter</a:t>
            </a:r>
          </a:p>
          <a:p>
            <a:r>
              <a:rPr lang="en-GB" dirty="0" smtClean="0">
                <a:solidFill>
                  <a:srgbClr val="FFFFFF"/>
                </a:solidFill>
                <a:latin typeface="Open Sans"/>
                <a:cs typeface="Open Sans"/>
              </a:rPr>
              <a:t>Add the images to your community newsletter or send out a mail to your community / business mailing lists.</a:t>
            </a:r>
          </a:p>
        </p:txBody>
      </p:sp>
      <p:sp>
        <p:nvSpPr>
          <p:cNvPr id="8" name="Rectangle 7"/>
          <p:cNvSpPr/>
          <p:nvPr/>
        </p:nvSpPr>
        <p:spPr>
          <a:xfrm>
            <a:off x="8388424" y="4866501"/>
            <a:ext cx="262662" cy="276999"/>
          </a:xfrm>
          <a:prstGeom prst="rect">
            <a:avLst/>
          </a:prstGeom>
        </p:spPr>
        <p:txBody>
          <a:bodyPr wrap="none">
            <a:spAutoFit/>
          </a:bodyPr>
          <a:lstStyle/>
          <a:p>
            <a:fld id="{87799026-2F61-6F4C-BA8C-9FAC61C7FDB0}" type="slidenum">
              <a:rPr lang="en-GB" sz="1200" smtClean="0">
                <a:solidFill>
                  <a:schemeClr val="bg1"/>
                </a:solidFill>
              </a:rPr>
              <a:t>5</a:t>
            </a:fld>
            <a:endParaRPr lang="en-GB" sz="1200" dirty="0">
              <a:solidFill>
                <a:schemeClr val="bg1"/>
              </a:solidFill>
            </a:endParaRPr>
          </a:p>
        </p:txBody>
      </p:sp>
    </p:spTree>
    <p:extLst>
      <p:ext uri="{BB962C8B-B14F-4D97-AF65-F5344CB8AC3E}">
        <p14:creationId xmlns:p14="http://schemas.microsoft.com/office/powerpoint/2010/main" val="194180529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C30A"/>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71600" y="9180"/>
            <a:ext cx="7200000" cy="327013"/>
          </a:xfrm>
        </p:spPr>
        <p:txBody>
          <a:bodyPr>
            <a:noAutofit/>
          </a:bodyPr>
          <a:lstStyle/>
          <a:p>
            <a:pPr algn="ctr"/>
            <a:r>
              <a:rPr lang="en-US" sz="2400" b="1" dirty="0" smtClean="0">
                <a:solidFill>
                  <a:srgbClr val="FFFFFF"/>
                </a:solidFill>
                <a:latin typeface="Open sans"/>
                <a:cs typeface="Open sans"/>
              </a:rPr>
              <a:t> Image 1 – Become a Coding Champion</a:t>
            </a:r>
            <a:endParaRPr lang="en-IE" sz="2400" b="1" dirty="0">
              <a:solidFill>
                <a:srgbClr val="FFFFFF"/>
              </a:solidFill>
              <a:latin typeface="Open sans"/>
              <a:cs typeface="Open sans"/>
            </a:endParaRPr>
          </a:p>
        </p:txBody>
      </p:sp>
      <p:sp>
        <p:nvSpPr>
          <p:cNvPr id="4" name="Slide Number Placeholder 3"/>
          <p:cNvSpPr>
            <a:spLocks noGrp="1"/>
          </p:cNvSpPr>
          <p:nvPr>
            <p:ph type="sldNum" sz="quarter" idx="4"/>
          </p:nvPr>
        </p:nvSpPr>
        <p:spPr/>
        <p:txBody>
          <a:bodyPr/>
          <a:lstStyle/>
          <a:p>
            <a:pPr algn="r"/>
            <a:fld id="{C8507A14-4665-4A48-8705-D94B2A19126F}" type="slidenum">
              <a:rPr lang="nl-NL" smtClean="0"/>
              <a:pPr algn="r"/>
              <a:t>6</a:t>
            </a:fld>
            <a:endParaRPr lang="nl-NL" dirty="0"/>
          </a:p>
        </p:txBody>
      </p:sp>
      <p:pic>
        <p:nvPicPr>
          <p:cNvPr id="1064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355726"/>
            <a:ext cx="4905662" cy="2773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1426905097"/>
              </p:ext>
            </p:extLst>
          </p:nvPr>
        </p:nvGraphicFramePr>
        <p:xfrm>
          <a:off x="35496" y="411510"/>
          <a:ext cx="9073008" cy="2228850"/>
        </p:xfrm>
        <a:graphic>
          <a:graphicData uri="http://schemas.openxmlformats.org/drawingml/2006/table">
            <a:tbl>
              <a:tblPr firstRow="1" bandRow="1">
                <a:tableStyleId>{F5AB1C69-6EDB-4FF4-983F-18BD219EF322}</a:tableStyleId>
              </a:tblPr>
              <a:tblGrid>
                <a:gridCol w="1172113"/>
                <a:gridCol w="1251115"/>
                <a:gridCol w="5281628"/>
                <a:gridCol w="1368152"/>
              </a:tblGrid>
              <a:tr h="373380">
                <a:tc>
                  <a:txBody>
                    <a:bodyPr/>
                    <a:lstStyle/>
                    <a:p>
                      <a:r>
                        <a:rPr lang="en-US" sz="1000" baseline="0" dirty="0" smtClean="0">
                          <a:latin typeface="Open sans"/>
                          <a:cs typeface="Open sans"/>
                        </a:rPr>
                        <a:t>T</a:t>
                      </a:r>
                      <a:r>
                        <a:rPr lang="en-US" sz="1000" dirty="0" smtClean="0">
                          <a:latin typeface="Open sans"/>
                          <a:cs typeface="Open sans"/>
                        </a:rPr>
                        <a:t>arget</a:t>
                      </a:r>
                      <a:r>
                        <a:rPr lang="en-US" sz="1000" baseline="0" dirty="0" smtClean="0">
                          <a:latin typeface="Open sans"/>
                          <a:cs typeface="Open sans"/>
                        </a:rPr>
                        <a:t> audience</a:t>
                      </a:r>
                      <a:endParaRPr lang="en-IE" sz="1000" dirty="0">
                        <a:latin typeface="Open sans"/>
                        <a:cs typeface="Open sans"/>
                      </a:endParaRPr>
                    </a:p>
                  </a:txBody>
                  <a:tcPr marT="34290" marB="34290"/>
                </a:tc>
                <a:tc>
                  <a:txBody>
                    <a:bodyPr/>
                    <a:lstStyle/>
                    <a:p>
                      <a:r>
                        <a:rPr lang="en-US" sz="1000" dirty="0" smtClean="0">
                          <a:latin typeface="Open sans"/>
                          <a:cs typeface="Open sans"/>
                        </a:rPr>
                        <a:t>Social Media platform</a:t>
                      </a:r>
                      <a:endParaRPr lang="en-IE" sz="1000" dirty="0">
                        <a:latin typeface="Open sans"/>
                        <a:cs typeface="Open sans"/>
                      </a:endParaRPr>
                    </a:p>
                  </a:txBody>
                  <a:tcPr marT="34290" marB="34290"/>
                </a:tc>
                <a:tc>
                  <a:txBody>
                    <a:bodyPr/>
                    <a:lstStyle/>
                    <a:p>
                      <a:r>
                        <a:rPr lang="en-US" sz="1000" dirty="0" smtClean="0">
                          <a:latin typeface="Open sans"/>
                          <a:cs typeface="Open sans"/>
                        </a:rPr>
                        <a:t>Suggested social</a:t>
                      </a:r>
                      <a:r>
                        <a:rPr lang="en-US" sz="1000" baseline="0" dirty="0" smtClean="0">
                          <a:latin typeface="Open sans"/>
                          <a:cs typeface="Open sans"/>
                        </a:rPr>
                        <a:t> media message</a:t>
                      </a:r>
                      <a:endParaRPr lang="en-IE" sz="1000" dirty="0">
                        <a:latin typeface="Open sans"/>
                        <a:cs typeface="Open sans"/>
                      </a:endParaRPr>
                    </a:p>
                  </a:txBody>
                  <a:tcPr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00" dirty="0" smtClean="0">
                          <a:latin typeface="Open sans"/>
                          <a:cs typeface="Open sans"/>
                        </a:rPr>
                        <a:t> Link to landing page</a:t>
                      </a:r>
                      <a:endParaRPr lang="en-IE" sz="1000" dirty="0" smtClean="0">
                        <a:latin typeface="Open sans"/>
                        <a:cs typeface="Open sans"/>
                      </a:endParaRPr>
                    </a:p>
                    <a:p>
                      <a:endParaRPr lang="en-IE" sz="1000" dirty="0">
                        <a:latin typeface="Open sans"/>
                        <a:cs typeface="Open sans"/>
                      </a:endParaRPr>
                    </a:p>
                  </a:txBody>
                  <a:tcPr marT="34290" marB="34290"/>
                </a:tc>
              </a:tr>
              <a:tr h="1703070">
                <a:tc>
                  <a:txBody>
                    <a:bodyPr/>
                    <a:lstStyle/>
                    <a:p>
                      <a:r>
                        <a:rPr lang="en-US" sz="1000" dirty="0" smtClean="0">
                          <a:latin typeface="Open sans"/>
                          <a:cs typeface="Open sans"/>
                        </a:rPr>
                        <a:t>General</a:t>
                      </a:r>
                      <a:r>
                        <a:rPr lang="en-US" sz="1000" baseline="0" dirty="0" smtClean="0">
                          <a:latin typeface="Open sans"/>
                          <a:cs typeface="Open sans"/>
                        </a:rPr>
                        <a:t> Public - Adults</a:t>
                      </a:r>
                      <a:endParaRPr lang="en-IE" sz="1000" dirty="0">
                        <a:latin typeface="Open sans"/>
                        <a:cs typeface="Open sans"/>
                      </a:endParaRPr>
                    </a:p>
                  </a:txBody>
                  <a:tcPr marT="34290" marB="34290"/>
                </a:tc>
                <a:tc>
                  <a:txBody>
                    <a:bodyPr/>
                    <a:lstStyle/>
                    <a:p>
                      <a:r>
                        <a:rPr lang="en-US" sz="1000" dirty="0" smtClean="0">
                          <a:latin typeface="Open sans"/>
                          <a:cs typeface="Open sans"/>
                        </a:rPr>
                        <a:t>For</a:t>
                      </a:r>
                      <a:r>
                        <a:rPr lang="en-US" sz="1000" baseline="0" dirty="0" smtClean="0">
                          <a:latin typeface="Open sans"/>
                          <a:cs typeface="Open sans"/>
                        </a:rPr>
                        <a:t> use on any social media platform.</a:t>
                      </a:r>
                    </a:p>
                    <a:p>
                      <a:endParaRPr lang="en-US" sz="1000" baseline="0" dirty="0" smtClean="0">
                        <a:latin typeface="Open sans"/>
                        <a:cs typeface="Open sans"/>
                      </a:endParaRPr>
                    </a:p>
                    <a:p>
                      <a:r>
                        <a:rPr lang="en-US" sz="1000" baseline="0" dirty="0" smtClean="0">
                          <a:latin typeface="Open sans"/>
                          <a:cs typeface="Open sans"/>
                        </a:rPr>
                        <a:t>Twitter</a:t>
                      </a:r>
                    </a:p>
                    <a:p>
                      <a:r>
                        <a:rPr lang="en-US" sz="1000" baseline="0" dirty="0" smtClean="0">
                          <a:latin typeface="Open sans"/>
                          <a:cs typeface="Open sans"/>
                        </a:rPr>
                        <a:t>Facebook</a:t>
                      </a:r>
                    </a:p>
                    <a:p>
                      <a:r>
                        <a:rPr lang="en-US" sz="1000" baseline="0" dirty="0" smtClean="0">
                          <a:latin typeface="Open sans"/>
                          <a:cs typeface="Open sans"/>
                        </a:rPr>
                        <a:t>G+</a:t>
                      </a:r>
                    </a:p>
                    <a:p>
                      <a:r>
                        <a:rPr lang="en-US" sz="1000" baseline="0" dirty="0" smtClean="0">
                          <a:latin typeface="Open sans"/>
                          <a:cs typeface="Open sans"/>
                        </a:rPr>
                        <a:t>LinkedIn</a:t>
                      </a:r>
                    </a:p>
                    <a:p>
                      <a:endParaRPr lang="en-US" sz="1000" baseline="0" dirty="0" smtClean="0">
                        <a:latin typeface="Open sans"/>
                        <a:cs typeface="Open sans"/>
                      </a:endParaRPr>
                    </a:p>
                  </a:txBody>
                  <a:tcPr marT="34290" marB="34290"/>
                </a:tc>
                <a:tc>
                  <a:txBody>
                    <a:bodyPr/>
                    <a:lstStyle/>
                    <a:p>
                      <a:r>
                        <a:rPr lang="en-US" sz="1000" dirty="0" smtClean="0">
                          <a:latin typeface="Open sans"/>
                          <a:cs typeface="Open sans"/>
                        </a:rPr>
                        <a:t>1.</a:t>
                      </a:r>
                      <a:r>
                        <a:rPr lang="en-US" sz="1000" baseline="0" dirty="0" smtClean="0">
                          <a:latin typeface="Open sans"/>
                          <a:cs typeface="Open sans"/>
                        </a:rPr>
                        <a:t> Do you want to create a space for young people to learn code in a fun and social environment? How about starting a CoderDojo?</a:t>
                      </a:r>
                    </a:p>
                    <a:p>
                      <a:endParaRPr lang="en-IE" sz="1000" dirty="0" smtClean="0">
                        <a:latin typeface="Open sans"/>
                        <a:cs typeface="Open sans"/>
                      </a:endParaRPr>
                    </a:p>
                    <a:p>
                      <a:r>
                        <a:rPr lang="en-US" sz="1000" baseline="0" dirty="0" smtClean="0">
                          <a:latin typeface="Open sans"/>
                          <a:cs typeface="Open sans"/>
                        </a:rPr>
                        <a:t>2. </a:t>
                      </a:r>
                      <a:r>
                        <a:rPr lang="ga-IE" sz="1000" baseline="0" dirty="0" smtClean="0">
                          <a:latin typeface="Open sans"/>
                          <a:cs typeface="Open sans"/>
                        </a:rPr>
                        <a:t>You </a:t>
                      </a:r>
                      <a:r>
                        <a:rPr lang="en-IE" sz="1000" dirty="0" smtClean="0">
                          <a:latin typeface="Open sans"/>
                          <a:cs typeface="Open sans"/>
                        </a:rPr>
                        <a:t>don’t have to be</a:t>
                      </a:r>
                      <a:r>
                        <a:rPr lang="en-IE" sz="1000" baseline="0" dirty="0" smtClean="0">
                          <a:latin typeface="Open sans"/>
                          <a:cs typeface="Open sans"/>
                        </a:rPr>
                        <a:t> a</a:t>
                      </a:r>
                      <a:r>
                        <a:rPr lang="en-IE" sz="1000" dirty="0" smtClean="0">
                          <a:latin typeface="Open sans"/>
                          <a:cs typeface="Open sans"/>
                        </a:rPr>
                        <a:t> digital whizz to be a CoderDojo Champion and</a:t>
                      </a:r>
                      <a:r>
                        <a:rPr lang="ga-IE" sz="1000" baseline="0" dirty="0" smtClean="0">
                          <a:latin typeface="Open sans"/>
                          <a:cs typeface="Open sans"/>
                        </a:rPr>
                        <a:t> inspire </a:t>
                      </a:r>
                      <a:r>
                        <a:rPr lang="en-IE" sz="1000" dirty="0" smtClean="0">
                          <a:latin typeface="Open sans"/>
                          <a:cs typeface="Open sans"/>
                        </a:rPr>
                        <a:t>the next generation of digital creators</a:t>
                      </a:r>
                      <a:r>
                        <a:rPr lang="en-IE" sz="1000" baseline="0" dirty="0" smtClean="0">
                          <a:latin typeface="Open sans"/>
                          <a:cs typeface="Open sans"/>
                        </a:rPr>
                        <a:t> at CoderDojo.</a:t>
                      </a:r>
                      <a:endParaRPr lang="en-IE" sz="1000" dirty="0" smtClean="0">
                        <a:latin typeface="Open sans"/>
                        <a:cs typeface="Open sans"/>
                      </a:endParaRPr>
                    </a:p>
                    <a:p>
                      <a:endParaRPr lang="en-IE" sz="10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IE" sz="1000" baseline="0" dirty="0" smtClean="0">
                          <a:latin typeface="Open sans"/>
                          <a:cs typeface="Open sans"/>
                        </a:rPr>
                        <a:t>3. A CoderDojo Champion is a volunteer who starts a CoderDojo to facilitate young people to learn how to code. B</a:t>
                      </a:r>
                      <a:r>
                        <a:rPr lang="en-IE" sz="1000" dirty="0" smtClean="0">
                          <a:latin typeface="Open sans"/>
                          <a:cs typeface="Open sans"/>
                        </a:rPr>
                        <a:t>ecome a Champion </a:t>
                      </a:r>
                      <a:r>
                        <a:rPr lang="en-IE" sz="1000" baseline="0" dirty="0" smtClean="0">
                          <a:latin typeface="Open sans"/>
                          <a:cs typeface="Open sans"/>
                        </a:rPr>
                        <a:t>by starting a CoderDojo today!</a:t>
                      </a:r>
                    </a:p>
                    <a:p>
                      <a:pPr marL="0" marR="0" indent="0" algn="l" defTabSz="914284" rtl="0" eaLnBrk="1" fontAlgn="auto" latinLnBrk="0" hangingPunct="1">
                        <a:lnSpc>
                          <a:spcPct val="100000"/>
                        </a:lnSpc>
                        <a:spcBef>
                          <a:spcPts val="0"/>
                        </a:spcBef>
                        <a:spcAft>
                          <a:spcPts val="0"/>
                        </a:spcAft>
                        <a:buClrTx/>
                        <a:buSzTx/>
                        <a:buFontTx/>
                        <a:buNone/>
                        <a:tabLst/>
                        <a:defRPr/>
                      </a:pPr>
                      <a:endParaRPr lang="en-US" sz="10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US" sz="1000" baseline="0" dirty="0" err="1" smtClean="0">
                          <a:latin typeface="Open sans"/>
                          <a:cs typeface="Open sans"/>
                        </a:rPr>
                        <a:t>Hashtags</a:t>
                      </a:r>
                      <a:r>
                        <a:rPr lang="en-US" sz="1000" baseline="0" dirty="0" smtClean="0">
                          <a:latin typeface="Open sans"/>
                          <a:cs typeface="Open sans"/>
                        </a:rPr>
                        <a:t>: </a:t>
                      </a:r>
                      <a:r>
                        <a:rPr lang="en-IE" sz="1000" dirty="0" smtClean="0">
                          <a:effectLst/>
                          <a:latin typeface="Open sans"/>
                          <a:cs typeface="Open sans"/>
                        </a:rPr>
                        <a:t>#powerful</a:t>
                      </a:r>
                      <a:r>
                        <a:rPr lang="en-IE" sz="1000" baseline="0" dirty="0" smtClean="0">
                          <a:effectLst/>
                          <a:latin typeface="Open sans"/>
                          <a:cs typeface="Open sans"/>
                        </a:rPr>
                        <a:t>play #CoderDojo </a:t>
                      </a:r>
                      <a:r>
                        <a:rPr lang="en-IE" sz="1000" dirty="0" smtClean="0">
                          <a:effectLst/>
                          <a:latin typeface="Open sans"/>
                          <a:cs typeface="Open sans"/>
                          <a:hlinkClick r:id="rId4"/>
                        </a:rPr>
                        <a:t>#codeEU</a:t>
                      </a:r>
                      <a:r>
                        <a:rPr lang="en-IE" sz="1000" dirty="0" smtClean="0">
                          <a:effectLst/>
                          <a:latin typeface="Open sans"/>
                          <a:cs typeface="Open sans"/>
                        </a:rPr>
                        <a:t> #eskills </a:t>
                      </a:r>
                      <a:endParaRPr lang="en-IE" sz="1000" dirty="0" smtClean="0">
                        <a:latin typeface="Open sans"/>
                        <a:cs typeface="Open sans"/>
                      </a:endParaRPr>
                    </a:p>
                  </a:txBody>
                  <a:tcPr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00" dirty="0" smtClean="0">
                          <a:latin typeface="Open sans"/>
                          <a:cs typeface="Open sans"/>
                        </a:rPr>
                        <a:t>http://</a:t>
                      </a:r>
                      <a:r>
                        <a:rPr lang="en-US" sz="1000" dirty="0" err="1" smtClean="0">
                          <a:latin typeface="Open sans"/>
                          <a:cs typeface="Open sans"/>
                        </a:rPr>
                        <a:t>bit.ly</a:t>
                      </a:r>
                      <a:r>
                        <a:rPr lang="en-US" sz="1000" dirty="0" smtClean="0">
                          <a:latin typeface="Open sans"/>
                          <a:cs typeface="Open sans"/>
                        </a:rPr>
                        <a:t>/1yAaOIZ</a:t>
                      </a:r>
                      <a:endParaRPr lang="en-IE" sz="1000" dirty="0">
                        <a:latin typeface="Open sans"/>
                        <a:cs typeface="Open sans"/>
                      </a:endParaRPr>
                    </a:p>
                  </a:txBody>
                  <a:tcPr marT="34290" marB="34290"/>
                </a:tc>
              </a:tr>
            </a:tbl>
          </a:graphicData>
        </a:graphic>
      </p:graphicFrame>
    </p:spTree>
    <p:extLst>
      <p:ext uri="{BB962C8B-B14F-4D97-AF65-F5344CB8AC3E}">
        <p14:creationId xmlns:p14="http://schemas.microsoft.com/office/powerpoint/2010/main" val="38507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Given_CoderDojo_image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95899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C32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71600" y="34580"/>
            <a:ext cx="7200000" cy="327013"/>
          </a:xfrm>
        </p:spPr>
        <p:txBody>
          <a:bodyPr>
            <a:noAutofit/>
          </a:bodyPr>
          <a:lstStyle/>
          <a:p>
            <a:pPr algn="ctr"/>
            <a:r>
              <a:rPr lang="en-US" sz="2400" b="1" dirty="0">
                <a:solidFill>
                  <a:srgbClr val="FFFFFF"/>
                </a:solidFill>
                <a:latin typeface="Open sans"/>
                <a:cs typeface="Open sans"/>
              </a:rPr>
              <a:t> Image 2</a:t>
            </a:r>
            <a:r>
              <a:rPr lang="en-US" sz="2400" b="1" dirty="0" smtClean="0">
                <a:solidFill>
                  <a:srgbClr val="FFFFFF"/>
                </a:solidFill>
                <a:latin typeface="Open sans"/>
                <a:cs typeface="Open sans"/>
              </a:rPr>
              <a:t> </a:t>
            </a:r>
            <a:r>
              <a:rPr lang="en-US" sz="2400" b="1" dirty="0">
                <a:solidFill>
                  <a:srgbClr val="FFFFFF"/>
                </a:solidFill>
                <a:latin typeface="Open sans"/>
                <a:cs typeface="Open sans"/>
              </a:rPr>
              <a:t>– Become a Coding Champion</a:t>
            </a:r>
            <a:endParaRPr lang="en-IE" sz="2400" b="1" dirty="0">
              <a:latin typeface="Open sans"/>
              <a:cs typeface="Open sans"/>
            </a:endParaRPr>
          </a:p>
        </p:txBody>
      </p:sp>
      <p:sp>
        <p:nvSpPr>
          <p:cNvPr id="4" name="Slide Number Placeholder 3"/>
          <p:cNvSpPr>
            <a:spLocks noGrp="1"/>
          </p:cNvSpPr>
          <p:nvPr>
            <p:ph type="sldNum" sz="quarter" idx="4"/>
          </p:nvPr>
        </p:nvSpPr>
        <p:spPr/>
        <p:txBody>
          <a:bodyPr/>
          <a:lstStyle/>
          <a:p>
            <a:pPr algn="r"/>
            <a:fld id="{C8507A14-4665-4A48-8705-D94B2A19126F}" type="slidenum">
              <a:rPr lang="nl-NL" smtClean="0"/>
              <a:pPr algn="r"/>
              <a:t>8</a:t>
            </a:fld>
            <a:endParaRPr lang="nl-NL" dirty="0"/>
          </a:p>
        </p:txBody>
      </p:sp>
      <p:sp>
        <p:nvSpPr>
          <p:cNvPr id="6" name="Text Placeholder 5"/>
          <p:cNvSpPr>
            <a:spLocks noGrp="1"/>
          </p:cNvSpPr>
          <p:nvPr>
            <p:ph type="body" idx="10"/>
          </p:nvPr>
        </p:nvSpPr>
        <p:spPr/>
        <p:txBody>
          <a:bodyPr/>
          <a:lstStyle/>
          <a:p>
            <a:r>
              <a:rPr lang="en-US" dirty="0" smtClean="0"/>
              <a:t>  </a:t>
            </a:r>
            <a:endParaRPr lang="en-IE" dirty="0"/>
          </a:p>
        </p:txBody>
      </p:sp>
      <p:pic>
        <p:nvPicPr>
          <p:cNvPr id="104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283718"/>
            <a:ext cx="4691908" cy="285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2802265517"/>
              </p:ext>
            </p:extLst>
          </p:nvPr>
        </p:nvGraphicFramePr>
        <p:xfrm>
          <a:off x="35496" y="483519"/>
          <a:ext cx="9073008" cy="2077918"/>
        </p:xfrm>
        <a:graphic>
          <a:graphicData uri="http://schemas.openxmlformats.org/drawingml/2006/table">
            <a:tbl>
              <a:tblPr firstRow="1" bandRow="1">
                <a:tableStyleId>{F5AB1C69-6EDB-4FF4-983F-18BD219EF322}</a:tableStyleId>
              </a:tblPr>
              <a:tblGrid>
                <a:gridCol w="1440160"/>
                <a:gridCol w="1512168"/>
                <a:gridCol w="4752528"/>
                <a:gridCol w="1368152"/>
              </a:tblGrid>
              <a:tr h="311686">
                <a:tc>
                  <a:txBody>
                    <a:bodyPr/>
                    <a:lstStyle/>
                    <a:p>
                      <a:r>
                        <a:rPr lang="en-US" sz="1000" baseline="0" dirty="0" smtClean="0">
                          <a:latin typeface="Open sans"/>
                          <a:cs typeface="Open sans"/>
                        </a:rPr>
                        <a:t>T</a:t>
                      </a:r>
                      <a:r>
                        <a:rPr lang="en-US" sz="1000" dirty="0" smtClean="0">
                          <a:latin typeface="Open sans"/>
                          <a:cs typeface="Open sans"/>
                        </a:rPr>
                        <a:t>arget</a:t>
                      </a:r>
                      <a:r>
                        <a:rPr lang="en-US" sz="1000" baseline="0" dirty="0" smtClean="0">
                          <a:latin typeface="Open sans"/>
                          <a:cs typeface="Open sans"/>
                        </a:rPr>
                        <a:t> audience</a:t>
                      </a:r>
                      <a:endParaRPr lang="en-IE" sz="1000" dirty="0">
                        <a:latin typeface="Open sans"/>
                        <a:cs typeface="Open sans"/>
                      </a:endParaRPr>
                    </a:p>
                  </a:txBody>
                  <a:tcPr marT="34290" marB="34290"/>
                </a:tc>
                <a:tc>
                  <a:txBody>
                    <a:bodyPr/>
                    <a:lstStyle/>
                    <a:p>
                      <a:r>
                        <a:rPr lang="en-US" sz="1000" dirty="0" smtClean="0">
                          <a:latin typeface="Open sans"/>
                          <a:cs typeface="Open sans"/>
                        </a:rPr>
                        <a:t>Social Media platform</a:t>
                      </a:r>
                      <a:endParaRPr lang="en-IE" sz="1000" dirty="0">
                        <a:latin typeface="Open sans"/>
                        <a:cs typeface="Open sans"/>
                      </a:endParaRPr>
                    </a:p>
                  </a:txBody>
                  <a:tcPr marT="34290" marB="34290"/>
                </a:tc>
                <a:tc>
                  <a:txBody>
                    <a:bodyPr/>
                    <a:lstStyle/>
                    <a:p>
                      <a:r>
                        <a:rPr lang="en-US" sz="1000" dirty="0" smtClean="0">
                          <a:latin typeface="Open sans"/>
                          <a:cs typeface="Open sans"/>
                        </a:rPr>
                        <a:t>Suggested social</a:t>
                      </a:r>
                      <a:r>
                        <a:rPr lang="en-US" sz="1000" baseline="0" dirty="0" smtClean="0">
                          <a:latin typeface="Open sans"/>
                          <a:cs typeface="Open sans"/>
                        </a:rPr>
                        <a:t> media l</a:t>
                      </a:r>
                      <a:r>
                        <a:rPr lang="en-US" sz="1000" dirty="0" smtClean="0">
                          <a:latin typeface="Open sans"/>
                          <a:cs typeface="Open sans"/>
                        </a:rPr>
                        <a:t>ead</a:t>
                      </a:r>
                      <a:r>
                        <a:rPr lang="en-US" sz="1000" baseline="0" dirty="0" smtClean="0">
                          <a:latin typeface="Open sans"/>
                          <a:cs typeface="Open sans"/>
                        </a:rPr>
                        <a:t> line</a:t>
                      </a:r>
                      <a:endParaRPr lang="en-IE" sz="1000" dirty="0">
                        <a:latin typeface="Open sans"/>
                        <a:cs typeface="Open sans"/>
                      </a:endParaRPr>
                    </a:p>
                  </a:txBody>
                  <a:tcPr marT="34290" marB="34290"/>
                </a:tc>
                <a:tc>
                  <a:txBody>
                    <a:bodyPr/>
                    <a:lstStyle/>
                    <a:p>
                      <a:r>
                        <a:rPr lang="en-US" sz="1000" dirty="0" smtClean="0">
                          <a:latin typeface="Open sans"/>
                          <a:cs typeface="Open sans"/>
                        </a:rPr>
                        <a:t> Link to landing page</a:t>
                      </a:r>
                      <a:endParaRPr lang="en-IE" sz="1000" dirty="0">
                        <a:latin typeface="Open sans"/>
                        <a:cs typeface="Open sans"/>
                      </a:endParaRPr>
                    </a:p>
                  </a:txBody>
                  <a:tcPr marT="34290" marB="34290"/>
                </a:tc>
              </a:tr>
              <a:tr h="1704538">
                <a:tc>
                  <a:txBody>
                    <a:bodyPr/>
                    <a:lstStyle/>
                    <a:p>
                      <a:r>
                        <a:rPr lang="en-US" sz="1000" dirty="0" smtClean="0">
                          <a:latin typeface="Open sans"/>
                          <a:cs typeface="Open sans"/>
                        </a:rPr>
                        <a:t>General</a:t>
                      </a:r>
                      <a:r>
                        <a:rPr lang="en-US" sz="1000" baseline="0" dirty="0" smtClean="0">
                          <a:latin typeface="Open sans"/>
                          <a:cs typeface="Open sans"/>
                        </a:rPr>
                        <a:t> Public - Adults</a:t>
                      </a:r>
                      <a:endParaRPr lang="en-IE" sz="1000" dirty="0">
                        <a:latin typeface="Open sans"/>
                        <a:cs typeface="Open sans"/>
                      </a:endParaRPr>
                    </a:p>
                  </a:txBody>
                  <a:tcPr marT="34290" marB="34290"/>
                </a:tc>
                <a:tc>
                  <a:txBody>
                    <a:bodyPr/>
                    <a:lstStyle/>
                    <a:p>
                      <a:r>
                        <a:rPr lang="en-US" sz="1000" dirty="0" smtClean="0">
                          <a:latin typeface="Open sans"/>
                          <a:cs typeface="Open sans"/>
                        </a:rPr>
                        <a:t>For</a:t>
                      </a:r>
                      <a:r>
                        <a:rPr lang="en-US" sz="1000" baseline="0" dirty="0" smtClean="0">
                          <a:latin typeface="Open sans"/>
                          <a:cs typeface="Open sans"/>
                        </a:rPr>
                        <a:t> use on any social media platform.</a:t>
                      </a:r>
                    </a:p>
                    <a:p>
                      <a:endParaRPr lang="en-US" sz="1000" baseline="0" dirty="0" smtClean="0">
                        <a:latin typeface="Open sans"/>
                        <a:cs typeface="Open sans"/>
                      </a:endParaRPr>
                    </a:p>
                    <a:p>
                      <a:r>
                        <a:rPr lang="en-US" sz="1000" baseline="0" dirty="0" smtClean="0">
                          <a:latin typeface="Open sans"/>
                          <a:cs typeface="Open sans"/>
                        </a:rPr>
                        <a:t>Twitter</a:t>
                      </a:r>
                    </a:p>
                    <a:p>
                      <a:r>
                        <a:rPr lang="en-US" sz="1000" baseline="0" dirty="0" smtClean="0">
                          <a:latin typeface="Open sans"/>
                          <a:cs typeface="Open sans"/>
                        </a:rPr>
                        <a:t>Facebook</a:t>
                      </a:r>
                    </a:p>
                    <a:p>
                      <a:r>
                        <a:rPr lang="en-US" sz="1000" baseline="0" dirty="0" smtClean="0">
                          <a:latin typeface="Open sans"/>
                          <a:cs typeface="Open sans"/>
                        </a:rPr>
                        <a:t>G+</a:t>
                      </a:r>
                    </a:p>
                    <a:p>
                      <a:r>
                        <a:rPr lang="en-US" sz="1000" baseline="0" dirty="0" smtClean="0">
                          <a:latin typeface="Open sans"/>
                          <a:cs typeface="Open sans"/>
                        </a:rPr>
                        <a:t>LinkedIn</a:t>
                      </a:r>
                    </a:p>
                  </a:txBody>
                  <a:tcPr marT="34290" marB="34290"/>
                </a:tc>
                <a:tc>
                  <a:txBody>
                    <a:bodyPr/>
                    <a:lstStyle/>
                    <a:p>
                      <a:r>
                        <a:rPr lang="en-US" sz="1000" dirty="0" smtClean="0">
                          <a:latin typeface="Open sans"/>
                          <a:cs typeface="Open sans"/>
                        </a:rPr>
                        <a:t>1.</a:t>
                      </a:r>
                      <a:r>
                        <a:rPr lang="en-US" sz="1000" baseline="0" dirty="0" smtClean="0">
                          <a:latin typeface="Open sans"/>
                          <a:cs typeface="Open sans"/>
                        </a:rPr>
                        <a:t> You don’t need coding skills to help young people gain coding superpowers! Volunteer and support your local CoderDojo today!</a:t>
                      </a:r>
                    </a:p>
                    <a:p>
                      <a:endParaRPr lang="en-IE" sz="100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US" sz="1000" baseline="0" dirty="0" smtClean="0">
                          <a:latin typeface="Open sans"/>
                          <a:cs typeface="Open sans"/>
                        </a:rPr>
                        <a:t>2. </a:t>
                      </a:r>
                      <a:r>
                        <a:rPr lang="en-IE" sz="1000" baseline="0" dirty="0" smtClean="0">
                          <a:latin typeface="Open sans"/>
                          <a:cs typeface="Open sans"/>
                        </a:rPr>
                        <a:t>A CoderDojo Champion is a volunteer who starts CoderDojo to facilitate young people to learn how to code. B</a:t>
                      </a:r>
                      <a:r>
                        <a:rPr lang="en-IE" sz="1000" dirty="0" smtClean="0">
                          <a:latin typeface="Open sans"/>
                          <a:cs typeface="Open sans"/>
                        </a:rPr>
                        <a:t>ecome a Champion </a:t>
                      </a:r>
                      <a:r>
                        <a:rPr lang="en-IE" sz="1000" baseline="0" dirty="0" smtClean="0">
                          <a:latin typeface="Open sans"/>
                          <a:cs typeface="Open sans"/>
                        </a:rPr>
                        <a:t>Start your CoderDojo today!</a:t>
                      </a:r>
                      <a:endParaRPr lang="en-US" sz="1000" baseline="0" dirty="0" smtClean="0">
                        <a:latin typeface="Open sans"/>
                        <a:cs typeface="Open sans"/>
                      </a:endParaRPr>
                    </a:p>
                    <a:p>
                      <a:endParaRPr lang="en-IE" sz="1000" baseline="0" dirty="0" smtClean="0">
                        <a:latin typeface="Open sans"/>
                        <a:cs typeface="Open sans"/>
                      </a:endParaRPr>
                    </a:p>
                    <a:p>
                      <a:pPr marL="0" marR="0" indent="0" algn="l" defTabSz="914284" rtl="0" eaLnBrk="1" fontAlgn="auto" latinLnBrk="0" hangingPunct="1">
                        <a:lnSpc>
                          <a:spcPct val="100000"/>
                        </a:lnSpc>
                        <a:spcBef>
                          <a:spcPts val="0"/>
                        </a:spcBef>
                        <a:spcAft>
                          <a:spcPts val="0"/>
                        </a:spcAft>
                        <a:buClrTx/>
                        <a:buSzTx/>
                        <a:buFontTx/>
                        <a:buNone/>
                        <a:tabLst/>
                        <a:defRPr/>
                      </a:pPr>
                      <a:r>
                        <a:rPr lang="en-US" sz="1000" baseline="0" dirty="0" smtClean="0">
                          <a:latin typeface="Open sans"/>
                          <a:cs typeface="Open sans"/>
                        </a:rPr>
                        <a:t>3. Love code? Inspire the next generation of digital creators by becoming a CoderDojo Champion and starting your own CoderDojo.</a:t>
                      </a:r>
                    </a:p>
                    <a:p>
                      <a:endParaRPr lang="en-US" sz="1000" baseline="0" dirty="0" smtClean="0">
                        <a:latin typeface="Open sans"/>
                        <a:cs typeface="Open sans"/>
                      </a:endParaRPr>
                    </a:p>
                    <a:p>
                      <a:r>
                        <a:rPr lang="en-US" sz="1000" baseline="0" dirty="0" err="1" smtClean="0">
                          <a:latin typeface="Open sans"/>
                          <a:cs typeface="Open sans"/>
                        </a:rPr>
                        <a:t>Hashtags</a:t>
                      </a:r>
                      <a:r>
                        <a:rPr lang="en-US" sz="1000" baseline="0" dirty="0" smtClean="0">
                          <a:latin typeface="Open sans"/>
                          <a:cs typeface="Open sans"/>
                        </a:rPr>
                        <a:t>: </a:t>
                      </a:r>
                      <a:r>
                        <a:rPr lang="en-IE" sz="1000" dirty="0" smtClean="0">
                          <a:effectLst/>
                          <a:latin typeface="Open sans"/>
                          <a:cs typeface="Open sans"/>
                        </a:rPr>
                        <a:t>#powerful</a:t>
                      </a:r>
                      <a:r>
                        <a:rPr lang="en-IE" sz="1000" baseline="0" dirty="0" smtClean="0">
                          <a:effectLst/>
                          <a:latin typeface="Open sans"/>
                          <a:cs typeface="Open sans"/>
                        </a:rPr>
                        <a:t>play #CoderDojo </a:t>
                      </a:r>
                      <a:r>
                        <a:rPr lang="en-IE" sz="1000" dirty="0" smtClean="0">
                          <a:effectLst/>
                          <a:latin typeface="Open sans"/>
                          <a:cs typeface="Open sans"/>
                          <a:hlinkClick r:id="rId4"/>
                        </a:rPr>
                        <a:t>#codeEU</a:t>
                      </a:r>
                      <a:r>
                        <a:rPr lang="en-IE" sz="1000" dirty="0" smtClean="0">
                          <a:effectLst/>
                          <a:latin typeface="Open sans"/>
                          <a:cs typeface="Open sans"/>
                        </a:rPr>
                        <a:t> #eskills </a:t>
                      </a:r>
                      <a:endParaRPr lang="en-IE" sz="1000" dirty="0" smtClean="0">
                        <a:latin typeface="Open sans"/>
                        <a:cs typeface="Open sans"/>
                      </a:endParaRPr>
                    </a:p>
                  </a:txBody>
                  <a:tcPr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00" dirty="0" smtClean="0">
                          <a:latin typeface="Open sans"/>
                          <a:cs typeface="Open sans"/>
                        </a:rPr>
                        <a:t>http://</a:t>
                      </a:r>
                      <a:r>
                        <a:rPr lang="en-US" sz="1000" dirty="0" err="1" smtClean="0">
                          <a:latin typeface="Open sans"/>
                          <a:cs typeface="Open sans"/>
                        </a:rPr>
                        <a:t>bit.ly</a:t>
                      </a:r>
                      <a:r>
                        <a:rPr lang="en-US" sz="1000" dirty="0" smtClean="0">
                          <a:latin typeface="Open sans"/>
                          <a:cs typeface="Open sans"/>
                        </a:rPr>
                        <a:t>/1xF8A9D</a:t>
                      </a:r>
                      <a:endParaRPr lang="en-US" sz="1000" baseline="0" dirty="0" smtClean="0">
                        <a:latin typeface="Open sans"/>
                        <a:cs typeface="Open sans"/>
                      </a:endParaRPr>
                    </a:p>
                  </a:txBody>
                  <a:tcPr marT="34290" marB="34290"/>
                </a:tc>
              </a:tr>
            </a:tbl>
          </a:graphicData>
        </a:graphic>
      </p:graphicFrame>
    </p:spTree>
    <p:extLst>
      <p:ext uri="{BB962C8B-B14F-4D97-AF65-F5344CB8AC3E}">
        <p14:creationId xmlns:p14="http://schemas.microsoft.com/office/powerpoint/2010/main" val="15102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derDojo_superpower_image3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716037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8797</TotalTime>
  <Words>1500</Words>
  <Application>Microsoft Macintosh PowerPoint</Application>
  <PresentationFormat>On-screen Show (16:9)</PresentationFormat>
  <Paragraphs>199</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1_Office Theme</vt:lpstr>
      <vt:lpstr>PowerPoint Presentation</vt:lpstr>
      <vt:lpstr>PowerPoint Presentation</vt:lpstr>
      <vt:lpstr>The CoderDojo #powerfulplay campaign</vt:lpstr>
      <vt:lpstr>PowerPoint Presentation</vt:lpstr>
      <vt:lpstr>PowerPoint Presentation</vt:lpstr>
      <vt:lpstr> Image 1 – Become a Coding Champion</vt:lpstr>
      <vt:lpstr>PowerPoint Presentation</vt:lpstr>
      <vt:lpstr> Image 2 – Become a Coding Champion</vt:lpstr>
      <vt:lpstr>PowerPoint Presentation</vt:lpstr>
      <vt:lpstr>PowerPoint Presentation</vt:lpstr>
      <vt:lpstr>PowerPoint Presentation</vt:lpstr>
      <vt:lpstr> Image 4 - People in technology / Programmers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Eugene</dc:creator>
  <cp:lastModifiedBy>Peter O'Shea</cp:lastModifiedBy>
  <cp:revision>296</cp:revision>
  <cp:lastPrinted>2014-08-21T11:20:27Z</cp:lastPrinted>
  <dcterms:created xsi:type="dcterms:W3CDTF">2014-05-31T13:47:39Z</dcterms:created>
  <dcterms:modified xsi:type="dcterms:W3CDTF">2014-12-11T14:12:18Z</dcterms:modified>
</cp:coreProperties>
</file>